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</p:sldMasterIdLst>
  <p:notesMasterIdLst>
    <p:notesMasterId r:id="rId19"/>
  </p:notesMasterIdLst>
  <p:sldIdLst>
    <p:sldId id="278" r:id="rId2"/>
    <p:sldId id="258" r:id="rId3"/>
    <p:sldId id="290" r:id="rId4"/>
    <p:sldId id="260" r:id="rId5"/>
    <p:sldId id="289" r:id="rId6"/>
    <p:sldId id="311" r:id="rId7"/>
    <p:sldId id="314" r:id="rId8"/>
    <p:sldId id="315" r:id="rId9"/>
    <p:sldId id="316" r:id="rId10"/>
    <p:sldId id="312" r:id="rId11"/>
    <p:sldId id="257" r:id="rId12"/>
    <p:sldId id="274" r:id="rId13"/>
    <p:sldId id="303" r:id="rId14"/>
    <p:sldId id="304" r:id="rId15"/>
    <p:sldId id="305" r:id="rId16"/>
    <p:sldId id="300" r:id="rId17"/>
    <p:sldId id="272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097" autoAdjust="0"/>
  </p:normalViewPr>
  <p:slideViewPr>
    <p:cSldViewPr>
      <p:cViewPr varScale="1">
        <p:scale>
          <a:sx n="81" d="100"/>
          <a:sy n="81" d="100"/>
        </p:scale>
        <p:origin x="151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FD70D-B432-4D7B-8C04-B0BBD4B56AD9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9B53E-1502-4405-8B33-8E6419E128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9B53E-1502-4405-8B33-8E6419E128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8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4CA098F-87EF-4CD8-89D3-57E8DBDF89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6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6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5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193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3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6F0B-7DFF-4348-9F29-CBA1F7A6C0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69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2F32-8DE5-4970-A940-5897C449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2A4C-8F61-4024-A33C-E6FA17A6B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6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071989-4ED8-4A47-B55C-A7C988B165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1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E72875-B654-48B7-907D-77C284B7C4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5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89B12B6-743A-42DC-8756-46F602A7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4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3B1C-FB10-40BE-B466-41A22D198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2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E136-306E-4490-B1C8-2DBA10F5F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2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D11-092D-4834-98FE-DF9584594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0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26109A-0FCC-4B81-8401-6ABB2BA35C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7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CC3BAF-82C7-49E1-8AE9-2EBE58518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928992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государственной итоговой аттестации по образовательным программам основного общего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>
          <a:xfrm>
            <a:off x="5940152" y="5301208"/>
            <a:ext cx="2836168" cy="9395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ОГЭ - 2023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195388" y="269875"/>
            <a:ext cx="7720012" cy="1933575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работ участников ИС осуществляется экспертом непосредственно в процессе ответа по критериям оценивания по системе «зачет»/«незачет».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количество баллов для «зачет» – 10.</a:t>
            </a: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 bwMode="auto">
          <a:xfrm>
            <a:off x="404813" y="3502025"/>
            <a:ext cx="851058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charset="0"/>
              <a:buChar char="•"/>
              <a:defRPr/>
            </a:pP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grayWhite">
          <a:xfrm>
            <a:off x="611560" y="2420888"/>
            <a:ext cx="7771332" cy="4306243"/>
          </a:xfrm>
          <a:prstGeom prst="round2DiagRect">
            <a:avLst/>
          </a:prstGeom>
          <a:solidFill>
            <a:srgbClr val="FF0000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допускаются к ИС в дополнительные сроки в текущем учебном году следующие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обучающиеся: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по ИС «незачет»;</a:t>
            </a:r>
          </a:p>
          <a:p>
            <a:pPr>
              <a:defRPr/>
            </a:pP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не явившиеся на ИС по уважительным причинам (болезнь или</a:t>
            </a:r>
          </a:p>
          <a:p>
            <a:pPr>
              <a:defRPr/>
            </a:pP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иные обстоятельства), подтвержденным документально;</a:t>
            </a:r>
          </a:p>
          <a:p>
            <a:pPr>
              <a:defRPr/>
            </a:pP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не завершившие ИС по уважительным причинам (болезнь или иные обстоятельства), подтвержденным документально;</a:t>
            </a:r>
          </a:p>
          <a:p>
            <a:pPr>
              <a:defRPr/>
            </a:pP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удаленные с ИС за нарушение Порядка.</a:t>
            </a:r>
          </a:p>
          <a:p>
            <a:pPr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4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360" y="188640"/>
            <a:ext cx="8507288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оценки степени и уровня освоения обучающимися образовательной программы </a:t>
            </a:r>
          </a:p>
          <a:p>
            <a:endParaRPr lang="ru-RU" dirty="0"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ГИА проводится: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68760"/>
            <a:ext cx="8319868" cy="5256584"/>
          </a:xfrm>
        </p:spPr>
        <p:txBody>
          <a:bodyPr>
            <a:normAutofit fontScale="47500" lnSpcReduction="20000"/>
          </a:bodyPr>
          <a:lstStyle/>
          <a:p>
            <a:r>
              <a:rPr lang="ru-RU" altLang="ru-RU" sz="7600" dirty="0" smtClean="0">
                <a:latin typeface="Times New Roman" pitchFamily="18" charset="0"/>
                <a:cs typeface="Times New Roman" pitchFamily="18" charset="0"/>
              </a:rPr>
              <a:t>В форме основного государственного экзамена (далее - ОГЭ) </a:t>
            </a:r>
          </a:p>
          <a:p>
            <a:r>
              <a:rPr lang="ru-RU" altLang="ru-RU" sz="7600" dirty="0" smtClean="0">
                <a:latin typeface="Times New Roman" pitchFamily="18" charset="0"/>
                <a:cs typeface="Times New Roman" pitchFamily="18" charset="0"/>
              </a:rPr>
              <a:t>с использованием контрольных измерительных материалов, представляющих собой комплексы заданий стандартизированной формы*(далее  - КИМ) для обучающихся</a:t>
            </a:r>
            <a:endParaRPr lang="ru-RU" alt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4200" dirty="0" smtClean="0">
                <a:latin typeface="Times New Roman" pitchFamily="18" charset="0"/>
                <a:cs typeface="Times New Roman" pitchFamily="18" charset="0"/>
              </a:rPr>
              <a:t>* Часть 11 статьи 59 Федерального закона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ГИА включает в себя обязательные экзамены по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русскому языку 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также экзамены по выбору обучающегося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двум учебным предметам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числа учебных предметов: физика, химия, биология, литература, география, история, обществознание, иностранные языки (английский, французский, немецкий и испанский языки), информатика и информационно-коммуникационные технологии (ИКТ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аттестата необходимо сдать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496944" cy="5149552"/>
          </a:xfrm>
        </p:spPr>
        <p:txBody>
          <a:bodyPr>
            <a:normAutofit lnSpcReduction="10000"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 экзамена по выбору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(физика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химия, биология, литература, география, история, обществознание, иностранные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языки, информатика)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3" cy="73116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Подача заявления для участия в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4040188" cy="4450928"/>
          </a:xfrm>
        </p:spPr>
        <p:txBody>
          <a:bodyPr>
            <a:normAutofit lnSpcReduction="1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До 1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своей школе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обучающийся должен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написать заявление, в котором указывается выбор учебных предметов,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716016" y="1556792"/>
            <a:ext cx="4041775" cy="4649002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Изменения после подачи заявления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марта 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бучающиеся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вправе изменить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указанных в заявлении экзаменов только при наличии у них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уважительных причин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(болезни или иных обстоятельств,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подтвержденных документально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). В этом случае учащийся подает заявление в ГЭК с указанием изменённого перечня учебных предметов. Заявление подается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1 месяц до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начала соответствующего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7164" y="338328"/>
            <a:ext cx="8229600" cy="34507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5.10.2020 № 546 «Об утверждении Порядка заполнения, учета и выдачи аттестатов об основном общем и среднем общем образовании и их дубликатов»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7939" y="3778285"/>
            <a:ext cx="8229600" cy="23762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«Итоговые отметки за 9 класс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учебным предметам «Русский язык», 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атематика» и двум учебным предметам, сдаваемым по выбору обучающегося, определяются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среднее арифметическое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годовой и экзаменационной отметок выпускника 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Итоговые отметки за 9 класс по другим учебным предметам выставляются на основе годовой отметки выпускника за 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2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44824"/>
            <a:ext cx="7772400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УДАЧИ!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3528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836712"/>
            <a:ext cx="8208912" cy="5832648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Статьи 58,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59 Федерального закона от 29 декабря 2012 года №273-ФЗ  «Об образовании в Российской Федерации  и   подпунктами 5.2.35 5.2.36 Положения о Министерстве образования и науки Российской Федерации утвержден Порядок проведения государственной итоговой аттестации по образовательным программам основного общего образования (далее - Порядок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декабря 2010 № 1897 (с изменениями) «Об утверждении Федеральный государственный образовательный стандарт основного общего образования» 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ПРИКАЗ  МИНИСТЕРСТВА ОБРАЗОВАНИЯ И НАУКИ РОССИЙСКОЙ ФЕДЕРАЦИИ (МИНОБРНАУКИ РОССИИ)  от 07 ноября 2018 года №189\1513 «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и проверки итогового собеседования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как условия допуска к государственной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в Красноярском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 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Приказом министерства образования Красноярского края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06.02.2019 № 4-11-04)  </a:t>
            </a:r>
          </a:p>
          <a:p>
            <a:pPr marL="0" indent="0"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177" y="424778"/>
            <a:ext cx="8352928" cy="490066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</a:t>
            </a:r>
            <a:r>
              <a:rPr lang="ru-RU" alt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статьями </a:t>
            </a:r>
            <a:r>
              <a:rPr lang="ru-RU" alt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59 Федерального закона от 29 декабря 2012 года №273-ФЗ  «Об образовании в Российской Федерации»</a:t>
            </a:r>
            <a:endParaRPr lang="ru-RU" sz="1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59  Итоговая аттестация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Итоговая аттестация представляет собой форму оценки степени и уровня освоения обучающимися образовательной программы.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Итоговая аттестация, завершающая освоение имеющих государственную аккредитацию основных образовательных программ, является государственной 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государственной итоговой аттестации допускается обучающийся, не имеющий академической задолженности и в полном объеме выполнивший учебный план 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85828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Участники государственной итоговой аттестации 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altLang="ru-RU" sz="4000" kern="1200" dirty="0" smtClean="0">
                <a:latin typeface="Times New Roman" pitchFamily="18" charset="0"/>
                <a:cs typeface="Times New Roman" pitchFamily="18" charset="0"/>
              </a:rPr>
              <a:t>К ГИА допускаются обучающиеся, не имеющие академической задолженности</a:t>
            </a:r>
          </a:p>
          <a:p>
            <a:pPr lvl="0"/>
            <a:r>
              <a:rPr lang="ru-RU" altLang="ru-RU" sz="4000" kern="1200" dirty="0" smtClean="0">
                <a:latin typeface="Times New Roman" pitchFamily="18" charset="0"/>
                <a:cs typeface="Times New Roman" pitchFamily="18" charset="0"/>
              </a:rPr>
              <a:t>В полном объеме выполнившие учебный план или индивидуальный учебный план (имеющие годовые отметки</a:t>
            </a:r>
            <a:r>
              <a:rPr lang="ru-RU" altLang="ru-RU" sz="40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altLang="ru-RU" sz="40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всем учебным предметам учебного плана за </a:t>
            </a:r>
            <a:r>
              <a:rPr lang="en-US" altLang="ru-RU" sz="4000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altLang="ru-RU" sz="4000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класс не ниже удовлетворительных</a:t>
            </a:r>
            <a:r>
              <a:rPr lang="ru-RU" altLang="ru-RU" sz="40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Успешно прошедшие устное собеседование</a:t>
            </a:r>
          </a:p>
          <a:p>
            <a:pPr lvl="0"/>
            <a:r>
              <a:rPr lang="ru-RU" altLang="ru-RU" sz="4000" kern="1200" dirty="0" smtClean="0">
                <a:latin typeface="Times New Roman" pitchFamily="18" charset="0"/>
                <a:cs typeface="Times New Roman" pitchFamily="18" charset="0"/>
              </a:rPr>
              <a:t>Защитившие индивидуальный проект</a:t>
            </a:r>
          </a:p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3528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alt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со статьями </a:t>
            </a:r>
            <a:r>
              <a:rPr lang="ru-RU" alt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закона от 29 декабря 2012 года №273-ФЗ  «Об образовании в Российской </a:t>
            </a:r>
            <a:r>
              <a:rPr lang="ru-RU" alt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Федерации»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25000" lnSpcReduction="20000"/>
          </a:bodyPr>
          <a:lstStyle/>
          <a:p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58 Промежуточная аттестация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. Освоение 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образовательной, </a:t>
            </a: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в том числе отдельной части или всего объема учебного предмета, курса, дисциплины (модуля) образовательной программы, 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организацией.</a:t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sz="5800" dirty="0" err="1">
                <a:latin typeface="Times New Roman" pitchFamily="18" charset="0"/>
                <a:cs typeface="Times New Roman" pitchFamily="18" charset="0"/>
              </a:rPr>
              <a:t>непрохождение</a:t>
            </a: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 промежуточной аттестации при отсутствии уважительных причин признаются академической задолженностью.</a:t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3. Обучающиеся обязаны ликвидировать академическую задолженность.</a:t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5. 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не более двух раз 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</a:t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6. Для проведения промежуточной аттестации во второй раз образовательной организацией создается комиссия.</a:t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>
                <a:latin typeface="Times New Roman" pitchFamily="18" charset="0"/>
                <a:cs typeface="Times New Roman" pitchFamily="18" charset="0"/>
              </a:rPr>
            </a:br>
            <a:endParaRPr lang="ru-RU" sz="5800" dirty="0"/>
          </a:p>
        </p:txBody>
      </p:sp>
    </p:spTree>
    <p:extLst>
      <p:ext uri="{BB962C8B-B14F-4D97-AF65-F5344CB8AC3E}">
        <p14:creationId xmlns:p14="http://schemas.microsoft.com/office/powerpoint/2010/main" val="24290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собеседование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66857" cy="477260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проводится ежегодно по текстам, темам и заданиям, сформированным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вторую среду февраля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дополнительные сроки: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рабочую среду марта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2023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первый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понедельник мая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может проводиться как в ходе учебного процесса, так и вне учебного процесса в общеобразовательной организации. </a:t>
            </a:r>
          </a:p>
          <a:p>
            <a:pPr>
              <a:defRPr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7850833" cy="160096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устное собеседование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по русскому языку состоит из двух частей,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включающих в себя четыре задания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2992" y="3305265"/>
            <a:ext cx="8443463" cy="1292631"/>
          </a:xfrm>
        </p:spPr>
        <p:txBody>
          <a:bodyPr/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чтение вслух небольшого текста. Время на подготовку –до 2-х минут.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0" y="4633062"/>
            <a:ext cx="8676455" cy="17482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 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пересказать прочитанный текст,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дополнив 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высказыванием. Время на подготовку – до 2-х минут.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224442" y="2082140"/>
            <a:ext cx="8452014" cy="1002594"/>
          </a:xfrm>
        </p:spPr>
        <p:txBody>
          <a:bodyPr>
            <a:normAutofit/>
          </a:bodyPr>
          <a:lstStyle/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состоит из двух заданий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1 и 2 выполняются с использованием одного текста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1999" y="1637184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06594" y="5714507"/>
            <a:ext cx="6347713" cy="25922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92887" y="188640"/>
            <a:ext cx="8083569" cy="230425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состоит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заданий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3 и 4 не связаны с текстом, который Вы читали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пересказывали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выполняя задания 1 и 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предстоит выбрать одну тему для монолога и диалога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74506" y="2977416"/>
            <a:ext cx="8101950" cy="20357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 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из трёх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вариантов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беседы: описание фотографии, повествование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жизненного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опыта, рассуждение по одной из сформулированных проблем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построить монологическое высказывание. Время на подготовку – 1 минута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/>
          <p:cNvSpPr>
            <a:spLocks noGrp="1"/>
          </p:cNvSpPr>
          <p:nvPr>
            <p:ph sz="quarter" idx="4"/>
          </p:nvPr>
        </p:nvSpPr>
        <p:spPr>
          <a:xfrm>
            <a:off x="609599" y="5399877"/>
            <a:ext cx="8066857" cy="83743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предстоит поучаствовать в беседе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предыдущего задания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599" y="1484784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1999" y="1637184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067944" y="1654000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4506" y="1500558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80451" y="1500558"/>
            <a:ext cx="252224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7922841" cy="731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устное собеседование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55576" y="1628801"/>
            <a:ext cx="7992888" cy="424847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время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время на подготовку) – примерно 15–16 минут.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всего времени ответа ведётся аудиозапись.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собеседования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делать пометки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контрольных измерительных материалах.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 и чётко, 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отходить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темы. Постарайтесь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выполнить поставленные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31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1156</TotalTime>
  <Words>1070</Words>
  <Application>Microsoft Office PowerPoint</Application>
  <PresentationFormat>Экран (4:3)</PresentationFormat>
  <Paragraphs>75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Легкий дым</vt:lpstr>
      <vt:lpstr>Организация и проведение государственной итоговой аттестации по образовательным программам основного общего образования</vt:lpstr>
      <vt:lpstr>Нормативно-правовая база</vt:lpstr>
      <vt:lpstr>В соответствии со статьями 59 Федерального закона от 29 декабря 2012 года №273-ФЗ  «Об образовании в Российской Федерации»</vt:lpstr>
      <vt:lpstr>Участники государственной итоговой аттестации </vt:lpstr>
      <vt:lpstr>В соответствии со статьями 58 Федерального закона от 29 декабря 2012 года №273-ФЗ  «Об образовании в Российской Федерации»</vt:lpstr>
      <vt:lpstr>Устное собеседование </vt:lpstr>
      <vt:lpstr>Итоговое устное собеседование Итоговое собеседование по русскому языку состоит из двух частей, включающих в себя четыре задания.</vt:lpstr>
      <vt:lpstr>Презентация PowerPoint</vt:lpstr>
      <vt:lpstr>Итоговое устное собеседование</vt:lpstr>
      <vt:lpstr>Презентация PowerPoint</vt:lpstr>
      <vt:lpstr>Государственная итоговая аттестация </vt:lpstr>
      <vt:lpstr>ГИА проводится:</vt:lpstr>
      <vt:lpstr>Государственная итоговая аттестация </vt:lpstr>
      <vt:lpstr>Для получения аттестата необходимо сдать  4 экзамена:</vt:lpstr>
      <vt:lpstr>Подача заявления для участия в ОГЭ </vt:lpstr>
      <vt:lpstr>ПРИКАЗ МИНИСТЕРСТВА ПРОСВЕЩЕНИЯ РОССИЙСКОЙ ФЕДЕРАЦИИ от 5.10.2020 № 546 «Об утверждении Порядка заполнения, учета и выдачи аттестатов об основном общем и среднем общем образовании и их дубликатов»</vt:lpstr>
      <vt:lpstr>СПАСИБО ЗА ВНИМАНИЕ!  УДАЧИ!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государственной итоговой аттестации по образовательным программам основного общего образования</dc:title>
  <dc:creator>света</dc:creator>
  <cp:lastModifiedBy>Мария Юрьевна Мельничок</cp:lastModifiedBy>
  <cp:revision>83</cp:revision>
  <cp:lastPrinted>2016-10-11T09:44:44Z</cp:lastPrinted>
  <dcterms:created xsi:type="dcterms:W3CDTF">2014-01-21T06:22:45Z</dcterms:created>
  <dcterms:modified xsi:type="dcterms:W3CDTF">2022-09-13T09:40:35Z</dcterms:modified>
</cp:coreProperties>
</file>