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8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1A1A4BD-4C23-44AC-A583-8BB5BCF3774E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9BD2BB3-8743-45A8-887A-4976B133F941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265781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1A4BD-4C23-44AC-A583-8BB5BCF3774E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2BB3-8743-45A8-887A-4976B133F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814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1A4BD-4C23-44AC-A583-8BB5BCF3774E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2BB3-8743-45A8-887A-4976B133F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56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1A4BD-4C23-44AC-A583-8BB5BCF3774E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2BB3-8743-45A8-887A-4976B133F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806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A1A4BD-4C23-44AC-A583-8BB5BCF3774E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BD2BB3-8743-45A8-887A-4976B133F94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2350872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1A4BD-4C23-44AC-A583-8BB5BCF3774E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2BB3-8743-45A8-887A-4976B133F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692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1A4BD-4C23-44AC-A583-8BB5BCF3774E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2BB3-8743-45A8-887A-4976B133F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469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1A4BD-4C23-44AC-A583-8BB5BCF3774E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2BB3-8743-45A8-887A-4976B133F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698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1A4BD-4C23-44AC-A583-8BB5BCF3774E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2BB3-8743-45A8-887A-4976B133F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114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A1A4BD-4C23-44AC-A583-8BB5BCF3774E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BD2BB3-8743-45A8-887A-4976B133F94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84627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A1A4BD-4C23-44AC-A583-8BB5BCF3774E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BD2BB3-8743-45A8-887A-4976B133F94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57194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1A1A4BD-4C23-44AC-A583-8BB5BCF3774E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29BD2BB3-8743-45A8-887A-4976B133F94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49956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C242AD0F6E4EE46F583913212E23F724BC13938789A72511A90758D95823D0FCC8EB4DBA32920C47q7I6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9800" y="4221088"/>
            <a:ext cx="7772400" cy="108012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ЕГЭ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95600" y="5517232"/>
            <a:ext cx="6400800" cy="86409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12026">
            <a:off x="6719513" y="710846"/>
            <a:ext cx="3380082" cy="3701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30814">
            <a:off x="1775890" y="1362113"/>
            <a:ext cx="4398805" cy="278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825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Для получения аттестата о среднем общем образовании выпускники сдают два обязательных предмета -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русский язык и математику.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Получения аттестата</a:t>
            </a:r>
          </a:p>
        </p:txBody>
      </p:sp>
    </p:spTree>
    <p:extLst>
      <p:ext uri="{BB962C8B-B14F-4D97-AF65-F5344CB8AC3E}">
        <p14:creationId xmlns:p14="http://schemas.microsoft.com/office/powerpoint/2010/main" val="72108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981200" y="2708921"/>
            <a:ext cx="8229600" cy="3298371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русскому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языку –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24 балла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(по 100-балльной шкале),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математике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базового уровня –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3 балла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(по 5-балльной шкале),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математике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профильного уровня –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27 баллов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(по 100-балльной шкале).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24342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получения аттестата установлено минимальное количество баллов ЕГЭ по: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10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/>
          </p:nvPr>
        </p:nvGraphicFramePr>
        <p:xfrm>
          <a:off x="2135560" y="2204864"/>
          <a:ext cx="8208912" cy="4389120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6768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579"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</a:rPr>
                        <a:t>Предметы</a:t>
                      </a:r>
                      <a:endParaRPr lang="ru-RU" sz="20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77800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Баллы</a:t>
                      </a:r>
                      <a:endParaRPr lang="ru-RU" sz="2000" b="1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</a:rPr>
                        <a:t>Русский язык</a:t>
                      </a:r>
                      <a:endParaRPr lang="ru-RU" sz="20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406400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36</a:t>
                      </a:r>
                      <a:endParaRPr lang="ru-RU" sz="2000" b="1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592"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</a:rPr>
                        <a:t>Математика профильного уровня</a:t>
                      </a:r>
                      <a:endParaRPr lang="ru-RU" sz="20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4064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27</a:t>
                      </a:r>
                      <a:endParaRPr lang="ru-RU" sz="20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</a:rPr>
                        <a:t>Физика</a:t>
                      </a:r>
                      <a:endParaRPr lang="ru-RU" sz="20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4064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36</a:t>
                      </a:r>
                      <a:endParaRPr lang="ru-RU" sz="20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</a:rPr>
                        <a:t>Химия</a:t>
                      </a:r>
                      <a:endParaRPr lang="ru-RU" sz="20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4064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36</a:t>
                      </a:r>
                      <a:endParaRPr lang="ru-RU" sz="20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</a:rPr>
                        <a:t>Информатика и ИКТ</a:t>
                      </a:r>
                      <a:endParaRPr lang="ru-RU" sz="20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4064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40</a:t>
                      </a:r>
                      <a:endParaRPr lang="ru-RU" sz="20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</a:rPr>
                        <a:t>Биология</a:t>
                      </a:r>
                      <a:endParaRPr lang="ru-RU" sz="20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4064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36</a:t>
                      </a:r>
                      <a:endParaRPr lang="ru-RU" sz="20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pPr>
                        <a:tabLst>
                          <a:tab pos="2572385" algn="l"/>
                        </a:tabLst>
                      </a:pPr>
                      <a:r>
                        <a:rPr lang="ru-RU" sz="2400" dirty="0">
                          <a:effectLst/>
                        </a:rPr>
                        <a:t>История</a:t>
                      </a:r>
                      <a:endParaRPr lang="ru-RU" sz="20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4064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32</a:t>
                      </a:r>
                      <a:endParaRPr lang="ru-RU" sz="20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</a:rPr>
                        <a:t>География</a:t>
                      </a:r>
                      <a:endParaRPr lang="ru-RU" sz="20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4064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37</a:t>
                      </a:r>
                      <a:endParaRPr lang="ru-RU" sz="20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</a:rPr>
                        <a:t>Иностранные языки</a:t>
                      </a:r>
                      <a:endParaRPr lang="ru-RU" sz="20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4064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22</a:t>
                      </a:r>
                      <a:endParaRPr lang="ru-RU" sz="20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</a:rPr>
                        <a:t>Литература</a:t>
                      </a:r>
                      <a:endParaRPr lang="ru-RU" sz="20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4064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32</a:t>
                      </a:r>
                      <a:endParaRPr lang="ru-RU" sz="20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579"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</a:rPr>
                        <a:t>Обществознание</a:t>
                      </a:r>
                      <a:endParaRPr lang="ru-RU" sz="20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4064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42</a:t>
                      </a:r>
                      <a:endParaRPr lang="ru-RU" sz="20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786210"/>
          </a:xfrm>
        </p:spPr>
        <p:txBody>
          <a:bodyPr>
            <a:noAutofit/>
          </a:bodyPr>
          <a:lstStyle/>
          <a:p>
            <a:pPr algn="ctr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определяет минимальное количество баллов ЕГЭ, подтверждающее освоение образовательной программы среднего общего образования (минимальное количество баллов);</a:t>
            </a:r>
          </a:p>
        </p:txBody>
      </p:sp>
    </p:spTree>
    <p:extLst>
      <p:ext uri="{BB962C8B-B14F-4D97-AF65-F5344CB8AC3E}">
        <p14:creationId xmlns:p14="http://schemas.microsoft.com/office/powerpoint/2010/main" val="25440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495600" y="332657"/>
            <a:ext cx="7715200" cy="5674635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Важно! Вузы имеют право устанавливать свои минимальные баллы (с которыми будут принимать абитуриентов) выше этого уровня!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13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ru-RU" sz="6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6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190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981200" y="2708921"/>
            <a:ext cx="8229600" cy="3298371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Итоговые отметки за 11 класс определяются как среднее арифметическое полугодовых и годовых отметок обучающегося за каждый год обучения по образовательной программе среднего общего образования и выставляются в аттестат целыми числами в соответствии с правилами математического округления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2434282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РОССИЙСКОЙ ФЕДЕРАЦИИ от 5.10.2020 № 546 «Об утверждении Порядка заполнения, учета и выдачи аттестатов об основном общем и среднем общем образовании и их дубликатов»</a:t>
            </a:r>
            <a:endParaRPr lang="ru-RU" sz="28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65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1919536" y="1772816"/>
          <a:ext cx="8208912" cy="1354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6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0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04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0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04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класс</a:t>
                      </a:r>
                      <a:endParaRPr lang="ru-RU" sz="14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полугодие</a:t>
                      </a:r>
                      <a:endParaRPr lang="ru-RU" sz="14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полугодие</a:t>
                      </a:r>
                      <a:endParaRPr lang="ru-RU" sz="14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годовая</a:t>
                      </a:r>
                      <a:endParaRPr lang="ru-RU" sz="14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итоговая </a:t>
                      </a:r>
                      <a:endParaRPr lang="ru-RU" sz="14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 </a:t>
                      </a:r>
                      <a:endParaRPr lang="ru-RU" sz="14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класс</a:t>
                      </a:r>
                      <a:endParaRPr lang="ru-RU" sz="14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 </a:t>
                      </a:r>
                      <a:endParaRPr lang="ru-RU" sz="14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919536" y="4077072"/>
          <a:ext cx="8136904" cy="17088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класс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полугодие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полугодие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годовая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итоговая 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 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класс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 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798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703512" y="836712"/>
            <a:ext cx="8784976" cy="5832648"/>
          </a:xfrm>
        </p:spPr>
        <p:txBody>
          <a:bodyPr>
            <a:normAutofit/>
          </a:bodyPr>
          <a:lstStyle/>
          <a:p>
            <a:r>
              <a:rPr lang="ru-RU" alt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Статьи 58, 59 Федерального закона от 29 декабря 2012 года №273-ФЗ  «Об образовании в Российской Федерации  </a:t>
            </a:r>
          </a:p>
          <a:p>
            <a:r>
              <a:rPr lang="ru-RU" alt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Подпунктами 5.2.35 5.2.36 Положения о Министерстве образования и науки Российской Федерации утвержден Порядок проведения государственной итоговой аттестации по образовательным программам среднего общего образования (далее - Порядок).</a:t>
            </a:r>
          </a:p>
          <a:p>
            <a:r>
              <a:rPr lang="ru-RU" alt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  МИНИСТЕРСТВА ОБРАЗОВАНИЯ И НАУКИ РОССИЙСКОЙ ФЕДЕРАЦИИ (МИНОБРНАУКИ РОССИИ)  от 07 ноября 2018 года №190\1315</a:t>
            </a:r>
          </a:p>
          <a:p>
            <a:pPr>
              <a:buNone/>
            </a:pPr>
            <a:r>
              <a:rPr lang="ru-RU" alt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«Об утверждении Порядка проведения государственной итоговой аттестации по образовательным программам среднего общего образования»</a:t>
            </a:r>
          </a:p>
          <a:p>
            <a:pPr>
              <a:buNone/>
            </a:pPr>
            <a:r>
              <a:rPr lang="ru-RU" alt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(Зарегистрировано  МИНИСТЕРСТВО ЮСТИЦИИ  РОССИЙСКОЙ ФЕДЕРАЦИИ </a:t>
            </a:r>
          </a:p>
          <a:p>
            <a:pPr>
              <a:buNone/>
            </a:pPr>
            <a:r>
              <a:rPr lang="ru-RU" alt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№52952 от 10 декабря 2018года)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528" y="116632"/>
            <a:ext cx="8435280" cy="7200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Нормативно-правовая база</a:t>
            </a:r>
          </a:p>
        </p:txBody>
      </p:sp>
    </p:spTree>
    <p:extLst>
      <p:ext uri="{BB962C8B-B14F-4D97-AF65-F5344CB8AC3E}">
        <p14:creationId xmlns:p14="http://schemas.microsoft.com/office/powerpoint/2010/main" val="207151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703512" y="836712"/>
            <a:ext cx="8784976" cy="5832648"/>
          </a:xfrm>
        </p:spPr>
        <p:txBody>
          <a:bodyPr>
            <a:normAutofit fontScale="32500" lnSpcReduction="20000"/>
          </a:bodyPr>
          <a:lstStyle/>
          <a:p>
            <a:r>
              <a:rPr lang="ru-RU" sz="4300" b="1" dirty="0">
                <a:latin typeface="Times New Roman" pitchFamily="18" charset="0"/>
                <a:cs typeface="Times New Roman" pitchFamily="18" charset="0"/>
              </a:rPr>
              <a:t>Статья 58 Промежуточная аттестация обучающихся</a:t>
            </a:r>
          </a:p>
          <a:p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1. Освоение образовательной программы (за исключением образовательной программы дошкольного образования), в том числе отдельной части или всего объема учебного предмета, курса, дисциплины (модуля) образовательной программы, сопровождается промежуточной аттестацией обучающихся, проводимой в формах, определенных учебным планом, и в порядке, установленном образовательной организацией.</a:t>
            </a:r>
            <a:br>
              <a:rPr lang="ru-RU" sz="4300" dirty="0">
                <a:latin typeface="Times New Roman" pitchFamily="18" charset="0"/>
                <a:cs typeface="Times New Roman" pitchFamily="18" charset="0"/>
              </a:rPr>
            </a:b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300" dirty="0">
                <a:latin typeface="Times New Roman" pitchFamily="18" charset="0"/>
                <a:cs typeface="Times New Roman" pitchFamily="18" charset="0"/>
              </a:rPr>
            </a:b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2. Неудовлетворительные результаты промежуточной аттестации по одному или нескольким учебным предметам, курсам, дисциплинам (модулям) образовательной программы или </a:t>
            </a:r>
            <a:r>
              <a:rPr lang="ru-RU" sz="4300" dirty="0" err="1">
                <a:latin typeface="Times New Roman" pitchFamily="18" charset="0"/>
                <a:cs typeface="Times New Roman" pitchFamily="18" charset="0"/>
              </a:rPr>
              <a:t>непрохождение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 промежуточной аттестации при отсутствии уважительных причин признаются академической задолженностью.</a:t>
            </a:r>
            <a:br>
              <a:rPr lang="ru-RU" sz="4300" dirty="0">
                <a:latin typeface="Times New Roman" pitchFamily="18" charset="0"/>
                <a:cs typeface="Times New Roman" pitchFamily="18" charset="0"/>
              </a:rPr>
            </a:b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300" dirty="0">
                <a:latin typeface="Times New Roman" pitchFamily="18" charset="0"/>
                <a:cs typeface="Times New Roman" pitchFamily="18" charset="0"/>
              </a:rPr>
            </a:b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3. Обучающиеся обязаны ликвидировать академическую задолженность.</a:t>
            </a:r>
            <a:br>
              <a:rPr lang="ru-RU" sz="4300" dirty="0">
                <a:latin typeface="Times New Roman" pitchFamily="18" charset="0"/>
                <a:cs typeface="Times New Roman" pitchFamily="18" charset="0"/>
              </a:rPr>
            </a:b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300" dirty="0">
                <a:latin typeface="Times New Roman" pitchFamily="18" charset="0"/>
                <a:cs typeface="Times New Roman" pitchFamily="18" charset="0"/>
              </a:rPr>
            </a:b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5. Обучающиеся, имеющие академическую задолженность, вправе пройти промежуточную аттестацию по соответствующим учебному предмету, курсу, дисциплине (модулю) не более двух раз в сроки, определяемые организацией, осуществляющей образовательную деятельность, в пределах одного года с момента образования академической задолженности. В указанный период не включаются время болезни обучающегося, нахождение его в академическом отпуске или отпуске по беременности и родам.</a:t>
            </a:r>
            <a:br>
              <a:rPr lang="ru-RU" sz="4300" dirty="0">
                <a:latin typeface="Times New Roman" pitchFamily="18" charset="0"/>
                <a:cs typeface="Times New Roman" pitchFamily="18" charset="0"/>
              </a:rPr>
            </a:b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300" dirty="0">
                <a:latin typeface="Times New Roman" pitchFamily="18" charset="0"/>
                <a:cs typeface="Times New Roman" pitchFamily="18" charset="0"/>
              </a:rPr>
            </a:b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6. Для проведения промежуточной аттестации во второй раз образовательной организацией создается комиссия.</a:t>
            </a:r>
            <a:br>
              <a:rPr lang="ru-RU" sz="4300" dirty="0">
                <a:latin typeface="Times New Roman" pitchFamily="18" charset="0"/>
                <a:cs typeface="Times New Roman" pitchFamily="18" charset="0"/>
              </a:rPr>
            </a:b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300" dirty="0">
                <a:latin typeface="Times New Roman" pitchFamily="18" charset="0"/>
                <a:cs typeface="Times New Roman" pitchFamily="18" charset="0"/>
              </a:rPr>
            </a:b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8. Обучающиеся, не прошедшие промежуточной аттестации по уважительным причинам или имеющие академическую задолженность, переводятся в следующий класс или на следующий курс условно.</a:t>
            </a:r>
            <a:br>
              <a:rPr lang="ru-RU" sz="4300" dirty="0">
                <a:latin typeface="Times New Roman" pitchFamily="18" charset="0"/>
                <a:cs typeface="Times New Roman" pitchFamily="18" charset="0"/>
              </a:rPr>
            </a:b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300" dirty="0">
                <a:latin typeface="Times New Roman" pitchFamily="18" charset="0"/>
                <a:cs typeface="Times New Roman" pitchFamily="18" charset="0"/>
              </a:rPr>
            </a:b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9. Обучающиеся в образовательной организации по образовательным программам начального общего, основного общего и среднего общего образования, не ликвидировавшие в установленные сроки академической задолженности с момента ее образования, по усмотрению их родителей (законных представителей) оставляются на повторное обучение, переводятся на обучение по адаптированным образовательным программам в соответствии с рекомендациями психолого-медико-педагогической комиссии либо на обучение по индивидуальному учебному плану.</a:t>
            </a:r>
            <a:br>
              <a:rPr lang="ru-RU" sz="43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528" y="116632"/>
            <a:ext cx="8435280" cy="7200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alt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соответствии со статьями 58 Федерального закона от 29 декабря 2012 года №273-ФЗ  «Об образовании в Российской Федерации»</a:t>
            </a:r>
            <a:endParaRPr lang="ru-RU" sz="16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71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981200" y="836712"/>
            <a:ext cx="8229600" cy="5760640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Статья 59 Итоговая аттестация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1. Итоговая аттестация представляет собой форму оценки степени и уровня освоения обучающимися образовательной программы.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4. Итоговая аттестация, завершающая освоение имеющих государственную аккредитацию основных образовательных программ, является государственной итоговой аттестацией. Государственная итоговая аттестация проводится государственными экзаменационными комиссиями в целях определения соответствия результатов освоения обучающимися основных образовательных программ соответствующим требованиям федерального государственного образовательного стандарта или образовательного стандарта.</a:t>
            </a:r>
          </a:p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6. К государственной итоговой аттестации допускается обучающийся, не имеющий академической задолженности и в полном объеме выполнивший учебный план или индивидуальный учебный план, если иное не установлено порядком проведения государственной итоговой аттестации по соответствующим образовательным программам.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13. Государственная итоговая аттестация по образовательным программам среднего общего образования проводится в </a:t>
            </a:r>
            <a:r>
              <a:rPr lang="ru-RU" sz="1800" dirty="0">
                <a:latin typeface="Times New Roman" pitchFamily="18" charset="0"/>
                <a:cs typeface="Times New Roman" pitchFamily="18" charset="0"/>
                <a:hlinkClick r:id="rId2"/>
              </a:rPr>
              <a:t>форме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единого государственного экзамена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075240" cy="490066"/>
          </a:xfrm>
        </p:spPr>
        <p:txBody>
          <a:bodyPr>
            <a:noAutofit/>
          </a:bodyPr>
          <a:lstStyle/>
          <a:p>
            <a:pPr algn="ctr"/>
            <a:r>
              <a:rPr lang="ru-RU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соответствии со статьями 59 Федерального закона от 29 декабря 2012 года №273-ФЗ  «Об образовании в Российской Федерации»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840895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5520" y="692696"/>
            <a:ext cx="8435280" cy="5904656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Основной формой государственной итоговой аттестации по образовательным программам среднего общего образования (ГИА) является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единый государственный экзамен (ЕГЭ).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Кто может участвовать в ЕГЭ</a:t>
            </a:r>
          </a:p>
          <a:p>
            <a:r>
              <a:rPr lang="ru-RU" sz="3200" u="sng" dirty="0">
                <a:latin typeface="Times New Roman" pitchFamily="18" charset="0"/>
                <a:cs typeface="Times New Roman" pitchFamily="18" charset="0"/>
              </a:rPr>
              <a:t>К ЕГЭ допускаются выпускники текущего года: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не имеющие академической задолженности</a:t>
            </a:r>
          </a:p>
          <a:p>
            <a:pPr marL="514350" indent="-514350">
              <a:buAutoNum type="arabicPeriod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 полном объеме выполнившие учебный план</a:t>
            </a:r>
          </a:p>
          <a:p>
            <a:pPr marL="514350" indent="-514350">
              <a:buAutoNum type="arabicPeriod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успешно написавшие итоговое сочинение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468288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Общая информация 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ЕГЭ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7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981200" y="1481329"/>
            <a:ext cx="8229600" cy="3675863"/>
          </a:xfrm>
        </p:spPr>
        <p:txBody>
          <a:bodyPr>
            <a:noAutofit/>
          </a:bodyPr>
          <a:lstStyle/>
          <a:p>
            <a:pPr lvl="0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Положительные результаты всероссийских проверочных работ приравнять к положительным результатам промежуточной аттестации по соответствующему предмету.</a:t>
            </a:r>
            <a:endParaRPr lang="ru-RU" sz="5400" b="1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Всероссийские проверочные работы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2166910" y="4500570"/>
            <a:ext cx="8229600" cy="207170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</a:pPr>
            <a:endParaRPr lang="ru-RU" sz="41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146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Подача заявления для участия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ЕГЭ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2"/>
          </p:nvPr>
        </p:nvSpPr>
        <p:spPr>
          <a:xfrm>
            <a:off x="1981200" y="1444294"/>
            <a:ext cx="4040188" cy="4937034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До 1 февраля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своей школе выпускник должен написать заявление, в котором указывается выбор учебных предметов, уровень ЕГЭ по математике и форма (формы) итоговой аттестации – ЕГЭ или ГВЭ (ГВЭ могут выбрать лица с ограниченными возможностями здоровья (ОВЗ) и инвалиды, дети-инвалиды).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>
          <a:xfrm>
            <a:off x="6169026" y="1444294"/>
            <a:ext cx="4041775" cy="5297074"/>
          </a:xfrm>
        </p:spPr>
        <p:txBody>
          <a:bodyPr>
            <a:normAutofit fontScale="55000" lnSpcReduction="20000"/>
          </a:bodyPr>
          <a:lstStyle/>
          <a:p>
            <a:pPr marL="109728" indent="0">
              <a:buNone/>
            </a:pP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Изменения после подачи заявления</a:t>
            </a:r>
          </a:p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После 1 февраля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выпускник может изменить (дополнить) перечень указанных в заявлении экзаменов только при наличии уважительных причин (болезнь или иные обстоятельства), подтвержденных документально, обратившись в государственную экзаменационную комиссию не позднее, чем за две недели до начала соответствующих экзаменов.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58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36</TotalTime>
  <Words>717</Words>
  <Application>Microsoft Office PowerPoint</Application>
  <PresentationFormat>Широкоэкранный</PresentationFormat>
  <Paragraphs>98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Calibri</vt:lpstr>
      <vt:lpstr>Franklin Gothic Book</vt:lpstr>
      <vt:lpstr>Times New Roman</vt:lpstr>
      <vt:lpstr>Crop</vt:lpstr>
      <vt:lpstr>ЕГЭ</vt:lpstr>
      <vt:lpstr>ПРИКАЗ МИНИСТЕРСТВА ПРОСВЕЩЕНИЯ РОССИЙСКОЙ ФЕДЕРАЦИИ от 5.10.2020 № 546 «Об утверждении Порядка заполнения, учета и выдачи аттестатов об основном общем и среднем общем образовании и их дубликатов»</vt:lpstr>
      <vt:lpstr>Презентация PowerPoint</vt:lpstr>
      <vt:lpstr>Нормативно-правовая база</vt:lpstr>
      <vt:lpstr>В соответствии со статьями 58 Федерального закона от 29 декабря 2012 года №273-ФЗ  «Об образовании в Российской Федерации»</vt:lpstr>
      <vt:lpstr>В соответствии со статьями 59 Федерального закона от 29 декабря 2012 года №273-ФЗ  «Об образовании в Российской Федерации»</vt:lpstr>
      <vt:lpstr>Общая информация о ЕГЭ</vt:lpstr>
      <vt:lpstr>Всероссийские проверочные работы </vt:lpstr>
      <vt:lpstr>Подача заявления для участия в ЕГЭ </vt:lpstr>
      <vt:lpstr>Получения аттестата</vt:lpstr>
      <vt:lpstr>Для получения аттестата установлено минимальное количество баллов ЕГЭ по: </vt:lpstr>
      <vt:lpstr>Рособрнадзор определяет минимальное количество баллов ЕГЭ, подтверждающее освоение образовательной программы среднего общего образования (минимальное количество баллов);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 Юрьевна Мельничок</dc:creator>
  <cp:lastModifiedBy>Мария Юрьевна Мельничок</cp:lastModifiedBy>
  <cp:revision>6</cp:revision>
  <dcterms:created xsi:type="dcterms:W3CDTF">2022-09-08T04:45:57Z</dcterms:created>
  <dcterms:modified xsi:type="dcterms:W3CDTF">2022-09-13T09:42:43Z</dcterms:modified>
</cp:coreProperties>
</file>