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4630"/>
              </a:lnSpc>
            </a:pPr>
            <a:r>
              <a:rPr lang="ru-RU" dirty="0" smtClean="0">
                <a:ea typeface="Calibri"/>
                <a:cs typeface="Calibri"/>
              </a:rPr>
              <a:t/>
            </a:r>
            <a:br>
              <a:rPr lang="ru-RU" dirty="0" smtClean="0">
                <a:ea typeface="Calibri"/>
                <a:cs typeface="Calibri"/>
              </a:rPr>
            </a:br>
            <a:r>
              <a:rPr lang="ru-RU" dirty="0">
                <a:ea typeface="Calibri"/>
                <a:cs typeface="Calibri"/>
              </a:rPr>
              <a:t/>
            </a:r>
            <a:br>
              <a:rPr lang="ru-RU" dirty="0">
                <a:ea typeface="Calibri"/>
                <a:cs typeface="Calibri"/>
              </a:rPr>
            </a:br>
            <a:r>
              <a:rPr lang="ru-RU" dirty="0" smtClean="0">
                <a:ea typeface="Calibri"/>
                <a:cs typeface="Calibri"/>
              </a:rPr>
              <a:t/>
            </a:r>
            <a:br>
              <a:rPr lang="ru-RU" dirty="0" smtClean="0">
                <a:ea typeface="Calibri"/>
                <a:cs typeface="Calibri"/>
              </a:rPr>
            </a:br>
            <a:r>
              <a:rPr lang="ru-RU" dirty="0">
                <a:ea typeface="Calibri"/>
                <a:cs typeface="Calibri"/>
              </a:rPr>
              <a:t/>
            </a:r>
            <a:br>
              <a:rPr lang="ru-RU" dirty="0">
                <a:ea typeface="Calibri"/>
                <a:cs typeface="Calibri"/>
              </a:rPr>
            </a:br>
            <a:r>
              <a:rPr lang="ru-RU" dirty="0" smtClean="0">
                <a:ea typeface="Calibri"/>
                <a:cs typeface="Calibri"/>
              </a:rPr>
              <a:t/>
            </a:r>
            <a:br>
              <a:rPr lang="ru-RU" dirty="0" smtClean="0">
                <a:ea typeface="Calibri"/>
                <a:cs typeface="Calibri"/>
              </a:rPr>
            </a:br>
            <a:r>
              <a:rPr lang="ru-RU" dirty="0">
                <a:ea typeface="Calibri"/>
                <a:cs typeface="Calibri"/>
              </a:rPr>
              <a:t/>
            </a:r>
            <a:br>
              <a:rPr lang="ru-RU" dirty="0">
                <a:ea typeface="Calibri"/>
                <a:cs typeface="Calibri"/>
              </a:rPr>
            </a:br>
            <a:r>
              <a:rPr lang="ru-RU" dirty="0" smtClean="0">
                <a:ea typeface="Calibri"/>
                <a:cs typeface="Calibri"/>
              </a:rPr>
              <a:t/>
            </a:r>
            <a:br>
              <a:rPr lang="ru-RU" dirty="0" smtClean="0">
                <a:ea typeface="Calibri"/>
                <a:cs typeface="Calibri"/>
              </a:rPr>
            </a:br>
            <a:r>
              <a:rPr lang="ru-RU" dirty="0">
                <a:ea typeface="Calibri"/>
                <a:cs typeface="Calibri"/>
              </a:rPr>
              <a:t/>
            </a:r>
            <a:br>
              <a:rPr lang="ru-RU" dirty="0">
                <a:ea typeface="Calibri"/>
                <a:cs typeface="Calibri"/>
              </a:rPr>
            </a:br>
            <a:r>
              <a:rPr lang="ru-RU" dirty="0" smtClean="0">
                <a:ea typeface="Calibri"/>
                <a:cs typeface="Calibri"/>
              </a:rPr>
              <a:t/>
            </a:r>
            <a:br>
              <a:rPr lang="ru-RU" dirty="0" smtClean="0">
                <a:ea typeface="Calibri"/>
                <a:cs typeface="Calibri"/>
              </a:rPr>
            </a:br>
            <a:r>
              <a:rPr lang="ru-RU" dirty="0">
                <a:ea typeface="Calibri"/>
                <a:cs typeface="Calibri"/>
              </a:rPr>
              <a:t/>
            </a:r>
            <a:br>
              <a:rPr lang="ru-RU" dirty="0">
                <a:ea typeface="Calibri"/>
                <a:cs typeface="Calibri"/>
              </a:rPr>
            </a:br>
            <a:r>
              <a:rPr lang="ru-RU" dirty="0" smtClean="0">
                <a:ea typeface="Calibri"/>
                <a:cs typeface="Calibri"/>
              </a:rPr>
              <a:t/>
            </a:r>
            <a:br>
              <a:rPr lang="ru-RU" dirty="0" smtClean="0">
                <a:ea typeface="Calibri"/>
                <a:cs typeface="Calibri"/>
              </a:rPr>
            </a:br>
            <a:r>
              <a:rPr lang="ru-RU" dirty="0">
                <a:ea typeface="Calibri"/>
                <a:cs typeface="Calibri"/>
              </a:rPr>
              <a:t/>
            </a:r>
            <a:br>
              <a:rPr lang="ru-RU" dirty="0">
                <a:ea typeface="Calibri"/>
                <a:cs typeface="Calibri"/>
              </a:rPr>
            </a:br>
            <a:r>
              <a:rPr lang="ru-RU" dirty="0" smtClean="0">
                <a:ea typeface="Calibri"/>
                <a:cs typeface="Calibri"/>
              </a:rPr>
              <a:t/>
            </a:r>
            <a:br>
              <a:rPr lang="ru-RU" dirty="0" smtClean="0">
                <a:ea typeface="Calibri"/>
                <a:cs typeface="Calibri"/>
              </a:rPr>
            </a:br>
            <a:r>
              <a:rPr lang="ru-RU" sz="3600" dirty="0" smtClean="0">
                <a:solidFill>
                  <a:schemeClr val="tx1"/>
                </a:solidFill>
                <a:ea typeface="Calibri"/>
                <a:cs typeface="Calibri"/>
              </a:rPr>
              <a:t>Концептуальные </a:t>
            </a:r>
            <a:r>
              <a:rPr lang="ru-RU" sz="3600" dirty="0">
                <a:solidFill>
                  <a:schemeClr val="tx1"/>
                </a:solidFill>
                <a:ea typeface="Calibri"/>
                <a:cs typeface="Calibri"/>
              </a:rPr>
              <a:t>основы организации</a:t>
            </a:r>
            <a:br>
              <a:rPr lang="ru-RU" sz="3600" dirty="0">
                <a:solidFill>
                  <a:schemeClr val="tx1"/>
                </a:solidFill>
                <a:ea typeface="Calibri"/>
                <a:cs typeface="Calibri"/>
              </a:rPr>
            </a:br>
            <a:r>
              <a:rPr lang="ru-RU" sz="3600" dirty="0">
                <a:solidFill>
                  <a:schemeClr val="tx1"/>
                </a:solidFill>
                <a:ea typeface="Calibri"/>
                <a:cs typeface="Calibri"/>
              </a:rPr>
              <a:t>образовательного процесса детей с ЗПР по</a:t>
            </a:r>
            <a:br>
              <a:rPr lang="ru-RU" sz="3600" dirty="0">
                <a:solidFill>
                  <a:schemeClr val="tx1"/>
                </a:solidFill>
                <a:ea typeface="Calibri"/>
                <a:cs typeface="Calibri"/>
              </a:rPr>
            </a:br>
            <a:r>
              <a:rPr lang="ru-RU" sz="3600" dirty="0">
                <a:solidFill>
                  <a:schemeClr val="tx1"/>
                </a:solidFill>
                <a:ea typeface="Calibri"/>
                <a:cs typeface="Calibri"/>
              </a:rPr>
              <a:t>ФГОС НОО обучающихся с ОВЗ</a:t>
            </a:r>
            <a:br>
              <a:rPr lang="ru-RU" sz="3600" dirty="0">
                <a:solidFill>
                  <a:schemeClr val="tx1"/>
                </a:solidFill>
                <a:ea typeface="Calibri"/>
                <a:cs typeface="Calibri"/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2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72067" y="1124744"/>
            <a:ext cx="7408333" cy="5001419"/>
          </a:xfrm>
        </p:spPr>
        <p:txBody>
          <a:bodyPr/>
          <a:lstStyle/>
          <a:p>
            <a:pPr marL="0" indent="0" algn="just">
              <a:lnSpc>
                <a:spcPts val="2400"/>
              </a:lnSpc>
              <a:spcAft>
                <a:spcPts val="745"/>
              </a:spcAft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Особые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образовательные потребности обучающихся I группы</a:t>
            </a:r>
            <a:endParaRPr lang="ru-RU" sz="2000" b="1" i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lnSpc>
                <a:spcPts val="1680"/>
              </a:lnSpc>
              <a:spcAft>
                <a:spcPts val="0"/>
              </a:spcAft>
              <a:tabLst>
                <a:tab pos="862330" algn="l"/>
                <a:tab pos="5513705" algn="l"/>
              </a:tabLst>
            </a:pPr>
            <a:endParaRPr lang="ru-RU" sz="18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ts val="1680"/>
              </a:lnSpc>
              <a:spcAft>
                <a:spcPts val="0"/>
              </a:spcAft>
              <a:tabLst>
                <a:tab pos="862330" algn="l"/>
                <a:tab pos="5513705" algn="l"/>
              </a:tabLst>
            </a:pPr>
            <a:endParaRPr lang="ru-RU" sz="18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ts val="1680"/>
              </a:lnSpc>
              <a:spcAft>
                <a:spcPts val="0"/>
              </a:spcAft>
              <a:tabLst>
                <a:tab pos="862330" algn="l"/>
                <a:tab pos="5513705" algn="l"/>
              </a:tabLst>
            </a:pPr>
            <a:endParaRPr lang="ru-RU" sz="18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ts val="1680"/>
              </a:lnSpc>
              <a:spcAft>
                <a:spcPts val="0"/>
              </a:spcAft>
              <a:tabLst>
                <a:tab pos="862330" algn="l"/>
                <a:tab pos="5513705" algn="l"/>
              </a:tabLst>
            </a:pPr>
            <a:endParaRPr lang="ru-RU" sz="180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ts val="1680"/>
              </a:lnSpc>
              <a:spcAft>
                <a:spcPts val="0"/>
              </a:spcAft>
              <a:tabLst>
                <a:tab pos="862330" algn="l"/>
                <a:tab pos="5513705" algn="l"/>
              </a:tabLst>
            </a:pPr>
            <a:r>
              <a:rPr lang="ru-RU" sz="1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	стимулировании способности к самостоятельной организации деятельности, активизации умения принимать, сохранять ее цели и следовать им в учебной деятельности; формировании умения планировать свою деятельность в соответствии с заданными целями и контролировать ее результат посредством перехода от внешних действий к внутренним умственным действиям</a:t>
            </a:r>
            <a:endParaRPr lang="ru-RU" sz="1800" b="1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51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1825"/>
              </a:lnSpc>
              <a:spcAft>
                <a:spcPts val="0"/>
              </a:spcAft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Особые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образовательные потребности обучающихся II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группы</a:t>
            </a:r>
          </a:p>
          <a:p>
            <a:pPr marL="0" indent="0" algn="just">
              <a:lnSpc>
                <a:spcPts val="1825"/>
              </a:lnSpc>
              <a:spcAft>
                <a:spcPts val="0"/>
              </a:spcAft>
              <a:buNone/>
            </a:pPr>
            <a:endParaRPr lang="ru-RU" sz="2000" b="1" i="1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lnSpc>
                <a:spcPts val="1825"/>
              </a:lnSpc>
              <a:spcAft>
                <a:spcPts val="0"/>
              </a:spcAft>
              <a:buNone/>
            </a:pPr>
            <a:endParaRPr lang="ru-RU" sz="2000" b="1" i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ts val="1825"/>
              </a:lnSpc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во внешнем контроле, организующей и стимулирующей помощи;</a:t>
            </a:r>
            <a:endParaRPr lang="ru-RU" sz="18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ts val="1825"/>
              </a:lnSpc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формировании способности к самостоятельной организации собственной деятельности, развитии умения принимать, сохранять ее цели и следовать им в учебной деятельности; поэтапном формировании умения планировать свою деятельность в соответствии с заданными целями и контролировать ее результат используя алгоритмы выполнения учебных заданий</a:t>
            </a:r>
            <a:endParaRPr lang="ru-RU" sz="18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97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ts val="2160"/>
              </a:lnSpc>
              <a:spcAft>
                <a:spcPts val="0"/>
              </a:spcAft>
            </a:pPr>
            <a:r>
              <a:rPr lang="ru-RU" sz="1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во </a:t>
            </a: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внешнем контроле, организующей и обучающей помощи, формировании и поддержании интереса к содержанию выполняемых видов учебной деятельности;</a:t>
            </a:r>
            <a:endParaRPr lang="ru-RU" sz="18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lnSpc>
                <a:spcPts val="2160"/>
              </a:lnSpc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целенаправленном поэтапном формировании способности к самостоятельной организации собственной деятельности, </a:t>
            </a:r>
            <a:r>
              <a:rPr lang="ru-RU" sz="1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начиная с </a:t>
            </a:r>
            <a:r>
              <a:rPr lang="ru-RU" sz="18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операционального</a:t>
            </a:r>
            <a:r>
              <a:rPr lang="ru-RU" sz="1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уровня, умения принимать, сохранять ее цели и следовать им в учебной деятельности; умения планировать свою деятельность в соответствии с заданными целями и контролировать ее промежуточный и итоговый результат используя пошаговый развернутый алгоритм выполнения учебных заданий</a:t>
            </a:r>
            <a:endParaRPr lang="ru-RU" sz="1800" b="1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ts val="2160"/>
              </a:lnSpc>
              <a:spcBef>
                <a:spcPct val="20000"/>
              </a:spcBef>
            </a:pPr>
            <a:r>
              <a:rPr lang="ru-RU" sz="19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Особые образовательные потребности обучающихся III группы</a:t>
            </a:r>
            <a:endParaRPr lang="ru-RU" sz="1900" b="1" i="1" dirty="0">
              <a:solidFill>
                <a:prstClr val="black"/>
              </a:solidFill>
              <a:latin typeface="Times New Roman"/>
              <a:ea typeface="Times New Roma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632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ts val="2690"/>
              </a:lnSpc>
              <a:spcAft>
                <a:spcPts val="910"/>
              </a:spcAft>
              <a:buClr>
                <a:srgbClr val="000000"/>
              </a:buClr>
              <a:buSzPts val="2800"/>
              <a:buFont typeface="Arial"/>
              <a:buChar char="•"/>
              <a:tabLst>
                <a:tab pos="257175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использование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специальных образовательных программ и методов обучения и воспитания;</a:t>
            </a:r>
          </a:p>
          <a:p>
            <a:pPr lvl="0" algn="just">
              <a:lnSpc>
                <a:spcPts val="2300"/>
              </a:lnSpc>
              <a:spcAft>
                <a:spcPts val="920"/>
              </a:spcAft>
              <a:buClr>
                <a:srgbClr val="000000"/>
              </a:buClr>
              <a:buSzPts val="2800"/>
              <a:buFont typeface="Arial"/>
              <a:buChar char="•"/>
              <a:tabLst>
                <a:tab pos="257175" algn="l"/>
              </a:tabLst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специальных учебников, учебных пособий и дидактических материалов;</a:t>
            </a:r>
          </a:p>
          <a:p>
            <a:pPr lvl="0">
              <a:lnSpc>
                <a:spcPts val="2590"/>
              </a:lnSpc>
              <a:spcAft>
                <a:spcPts val="600"/>
              </a:spcAft>
              <a:buClr>
                <a:srgbClr val="000000"/>
              </a:buClr>
              <a:buSzPts val="2800"/>
              <a:buFont typeface="Arial"/>
              <a:buChar char="•"/>
              <a:tabLst>
                <a:tab pos="257175" algn="l"/>
              </a:tabLst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специальных технических средств обучения коллективного и индивидуального пользования;</a:t>
            </a:r>
          </a:p>
          <a:p>
            <a:pPr lvl="0">
              <a:lnSpc>
                <a:spcPts val="2590"/>
              </a:lnSpc>
              <a:spcAft>
                <a:spcPts val="835"/>
              </a:spcAft>
              <a:buClr>
                <a:srgbClr val="000000"/>
              </a:buClr>
              <a:buSzPts val="2800"/>
              <a:buFont typeface="Arial"/>
              <a:buChar char="•"/>
              <a:tabLst>
                <a:tab pos="257175" algn="l"/>
              </a:tabLst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предоставление услуг ассистента, оказывающих обучающимся необходимую техническую помощь;</a:t>
            </a:r>
          </a:p>
          <a:p>
            <a:pPr lvl="0" algn="just">
              <a:lnSpc>
                <a:spcPts val="2300"/>
              </a:lnSpc>
              <a:spcAft>
                <a:spcPts val="1155"/>
              </a:spcAft>
              <a:buClr>
                <a:srgbClr val="000000"/>
              </a:buClr>
              <a:buSzPts val="2800"/>
              <a:buFont typeface="Arial"/>
              <a:buChar char="•"/>
              <a:tabLst>
                <a:tab pos="257175" algn="l"/>
              </a:tabLst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проведение групповых и индивидуальных коррекционных занятий;</a:t>
            </a:r>
          </a:p>
          <a:p>
            <a:pPr lvl="0" algn="just">
              <a:lnSpc>
                <a:spcPts val="2300"/>
              </a:lnSpc>
              <a:spcAft>
                <a:spcPts val="920"/>
              </a:spcAft>
              <a:buClr>
                <a:srgbClr val="000000"/>
              </a:buClr>
              <a:buSzPts val="2800"/>
              <a:buFont typeface="Arial"/>
              <a:buChar char="•"/>
              <a:tabLst>
                <a:tab pos="257175" algn="l"/>
              </a:tabLst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обеспечение доступа в здание организаций;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и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другие условия без которых невозможно или затруднительно освоение образовательных программ обучающимися с ограниченными возможностями здоровья.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81000" lvl="0" indent="-274320">
              <a:lnSpc>
                <a:spcPts val="3480"/>
              </a:lnSpc>
              <a:spcBef>
                <a:spcPct val="20000"/>
              </a:spcBef>
            </a:pPr>
            <a:r>
              <a:rPr lang="ru-RU" sz="2800" dirty="0">
                <a:solidFill>
                  <a:srgbClr val="073E87"/>
                </a:solidFill>
                <a:ea typeface="Calibri"/>
                <a:cs typeface="Calibri"/>
              </a:rPr>
              <a:t>Специальные образовательные условия определяет статья 79 п.3 № 273-ФЗ об Образовании в РФ</a:t>
            </a:r>
          </a:p>
        </p:txBody>
      </p:sp>
    </p:spTree>
    <p:extLst>
      <p:ext uri="{BB962C8B-B14F-4D97-AF65-F5344CB8AC3E}">
        <p14:creationId xmlns:p14="http://schemas.microsoft.com/office/powerpoint/2010/main" val="303358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ts val="1705"/>
              </a:lnSpc>
              <a:spcAft>
                <a:spcPts val="0"/>
              </a:spcAft>
            </a:pPr>
            <a:r>
              <a:rPr lang="ru-RU" sz="2000" spc="-5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Специальная </a:t>
            </a:r>
            <a:r>
              <a:rPr lang="ru-RU" sz="2000" spc="-5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организация   среды</a:t>
            </a:r>
            <a:endParaRPr lang="ru-RU" sz="2000" spc="-5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ts val="1705"/>
              </a:lnSpc>
              <a:spcAft>
                <a:spcPts val="0"/>
              </a:spcAft>
              <a:buNone/>
            </a:pPr>
            <a:endParaRPr lang="ru-RU" sz="2000" spc="-5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коррекционных направлений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</a:p>
          <a:p>
            <a:pPr marL="12700">
              <a:lnSpc>
                <a:spcPts val="1680"/>
              </a:lnSpc>
              <a:spcAft>
                <a:spcPts val="0"/>
              </a:spcAft>
            </a:pPr>
            <a:endParaRPr lang="ru-RU" sz="2000" spc="-5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2700">
              <a:lnSpc>
                <a:spcPts val="1680"/>
              </a:lnSpc>
              <a:spcAft>
                <a:spcPts val="0"/>
              </a:spcAft>
            </a:pPr>
            <a:r>
              <a:rPr lang="ru-RU" sz="2000" spc="-5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Использование специальным   педагогических </a:t>
            </a:r>
            <a:r>
              <a:rPr lang="ru-RU" sz="2000" spc="-5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приемов,</a:t>
            </a:r>
            <a:br>
              <a:rPr lang="ru-RU" sz="2000" spc="-5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spc="-5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специальных </a:t>
            </a:r>
            <a:r>
              <a:rPr lang="ru-RU" sz="2000" spc="-5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пособий,   дидактического </a:t>
            </a:r>
            <a:r>
              <a:rPr lang="ru-RU" sz="2000" spc="-5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материала</a:t>
            </a:r>
          </a:p>
          <a:p>
            <a:pPr>
              <a:lnSpc>
                <a:spcPts val="1680"/>
              </a:lnSpc>
              <a:spcAft>
                <a:spcPts val="0"/>
              </a:spcAft>
            </a:pPr>
            <a:r>
              <a:rPr lang="ru-RU" sz="2000" spc="-5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Специальная! организация! среды и режима обучения</a:t>
            </a: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5100">
              <a:lnSpc>
                <a:spcPts val="1900"/>
              </a:lnSpc>
              <a:spcAft>
                <a:spcPts val="545"/>
              </a:spcAft>
            </a:pPr>
            <a:r>
              <a:rPr lang="ru-RU" sz="3200" dirty="0">
                <a:ea typeface="Calibri"/>
                <a:cs typeface="Calibri"/>
              </a:rPr>
              <a:t>Особые образовательные </a:t>
            </a:r>
            <a:r>
              <a:rPr lang="ru-RU" sz="3200" dirty="0" smtClean="0">
                <a:ea typeface="Calibri"/>
                <a:cs typeface="Calibri"/>
              </a:rPr>
              <a:t/>
            </a:r>
            <a:br>
              <a:rPr lang="ru-RU" sz="3200" dirty="0" smtClean="0">
                <a:ea typeface="Calibri"/>
                <a:cs typeface="Calibri"/>
              </a:rPr>
            </a:br>
            <a:r>
              <a:rPr lang="ru-RU" sz="3200" dirty="0" smtClean="0">
                <a:ea typeface="Calibri"/>
                <a:cs typeface="Calibri"/>
              </a:rPr>
              <a:t>потребности</a:t>
            </a:r>
            <a:br>
              <a:rPr lang="ru-RU" sz="3200" dirty="0" smtClean="0">
                <a:ea typeface="Calibri"/>
                <a:cs typeface="Calibri"/>
              </a:rPr>
            </a:br>
            <a:endParaRPr lang="ru-RU" sz="32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994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ts val="1945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Наличие </a:t>
            </a:r>
            <a:r>
              <a:rPr lang="ru-RU" sz="20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обязательной части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(70%) и части, формируемой между участниками образовательных отношений — </a:t>
            </a:r>
            <a:r>
              <a:rPr lang="ru-RU" sz="20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вариативной части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(30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%).</a:t>
            </a:r>
          </a:p>
          <a:p>
            <a:pPr algn="just">
              <a:lnSpc>
                <a:spcPts val="1945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4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Содержательное наполнение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структурных компонентов </a:t>
            </a:r>
            <a:r>
              <a:rPr lang="ru-RU" sz="24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изменено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с учетом общих и особых образовательных потребностей обучающихся с ЗПР.</a:t>
            </a:r>
            <a:endParaRPr lang="ru-RU" sz="2000" dirty="0">
              <a:latin typeface="Times New Roman"/>
              <a:ea typeface="Times New Roman"/>
            </a:endParaRPr>
          </a:p>
          <a:p>
            <a:pPr algn="just">
              <a:lnSpc>
                <a:spcPts val="1945"/>
              </a:lnSpc>
              <a:spcAft>
                <a:spcPts val="6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Содержание АООП реализуется </a:t>
            </a:r>
            <a:r>
              <a:rPr lang="ru-RU" sz="24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через урочную и внеурочную деятельность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400" b="1" dirty="0">
              <a:latin typeface="Times New Roman"/>
              <a:ea typeface="Times New Roman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Программы учебных предметов </a:t>
            </a:r>
            <a:r>
              <a:rPr lang="ru-RU" sz="2400" b="1" u="sng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дополнены программами курсов коррекционно-развивающей области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, содержание которых определяется особыми образовательными потребностями обучающихся с ЗПР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ru-RU" sz="2800" b="1" dirty="0">
                <a:latin typeface="Times New Roman"/>
                <a:ea typeface="Times New Roman"/>
              </a:rPr>
              <a:t>Общая характеристика структуры АООП</a:t>
            </a:r>
            <a:br>
              <a:rPr lang="ru-RU" sz="2800" b="1" dirty="0">
                <a:latin typeface="Times New Roman"/>
                <a:ea typeface="Times New Roman"/>
              </a:rPr>
            </a:br>
            <a:r>
              <a:rPr lang="ru-RU" sz="2800" b="1" dirty="0">
                <a:latin typeface="Times New Roman"/>
                <a:ea typeface="Times New Roman"/>
              </a:rPr>
              <a:t>для обучающихся с задержкой психического </a:t>
            </a:r>
            <a:r>
              <a:rPr lang="ru-RU" sz="2800" b="1" dirty="0" smtClean="0">
                <a:latin typeface="Times New Roman"/>
                <a:ea typeface="Times New Roman"/>
              </a:rPr>
              <a:t>развития (7.1)</a:t>
            </a:r>
            <a:endParaRPr lang="ru-RU" sz="28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69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1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. Целевой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раздел</a:t>
            </a: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endParaRPr>
          </a:p>
          <a:p>
            <a:pPr indent="-279400">
              <a:lnSpc>
                <a:spcPts val="19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2. Содержательный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раздел</a:t>
            </a:r>
          </a:p>
          <a:p>
            <a:pPr indent="-279400">
              <a:lnSpc>
                <a:spcPts val="1900"/>
              </a:lnSpc>
              <a:spcAft>
                <a:spcPts val="0"/>
              </a:spcAft>
            </a:pPr>
            <a:endParaRPr lang="ru-RU" b="1" dirty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endParaRPr>
          </a:p>
          <a:p>
            <a:pPr indent="-279400">
              <a:lnSpc>
                <a:spcPts val="1900"/>
              </a:lnSpc>
              <a:spcAft>
                <a:spcPts val="0"/>
              </a:spcAft>
            </a:pPr>
            <a:endParaRPr lang="ru-RU" b="1" dirty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endParaRPr>
          </a:p>
          <a:p>
            <a:pPr indent="-279400">
              <a:lnSpc>
                <a:spcPts val="19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3. Организационный раздел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Адаптированная </a:t>
            </a:r>
            <a:r>
              <a:rPr lang="ru-RU" dirty="0"/>
              <a:t>основная общеобразовательная программа</a:t>
            </a:r>
            <a:br>
              <a:rPr lang="ru-RU" dirty="0"/>
            </a:br>
            <a:r>
              <a:rPr lang="ru-RU" dirty="0"/>
              <a:t>(7.2)</a:t>
            </a:r>
          </a:p>
        </p:txBody>
      </p:sp>
    </p:spTree>
    <p:extLst>
      <p:ext uri="{BB962C8B-B14F-4D97-AF65-F5344CB8AC3E}">
        <p14:creationId xmlns:p14="http://schemas.microsoft.com/office/powerpoint/2010/main" val="177913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lnSpc>
                <a:spcPts val="2500"/>
              </a:lnSpc>
              <a:spcBef>
                <a:spcPts val="900"/>
              </a:spcBef>
              <a:spcAft>
                <a:spcPts val="455"/>
              </a:spcAft>
              <a:buClr>
                <a:srgbClr val="000000"/>
              </a:buClr>
              <a:buSzPts val="2800"/>
              <a:buFont typeface="Arial"/>
              <a:buChar char="•"/>
              <a:tabLst>
                <a:tab pos="227965" algn="l"/>
              </a:tabLst>
            </a:pPr>
            <a:r>
              <a:rPr lang="ru-RU" dirty="0" smtClean="0">
                <a:solidFill>
                  <a:schemeClr val="tx1"/>
                </a:solidFill>
                <a:ea typeface="Calibri"/>
                <a:cs typeface="Calibri"/>
              </a:rPr>
              <a:t>Сроки </a:t>
            </a:r>
            <a:r>
              <a:rPr lang="ru-RU" dirty="0">
                <a:solidFill>
                  <a:schemeClr val="tx1"/>
                </a:solidFill>
                <a:ea typeface="Calibri"/>
                <a:cs typeface="Calibri"/>
              </a:rPr>
              <a:t>обучения 1-4 года</a:t>
            </a:r>
          </a:p>
          <a:p>
            <a:pPr lvl="0">
              <a:lnSpc>
                <a:spcPts val="2185"/>
              </a:lnSpc>
              <a:spcBef>
                <a:spcPts val="900"/>
              </a:spcBef>
              <a:spcAft>
                <a:spcPts val="920"/>
              </a:spcAft>
              <a:buClr>
                <a:srgbClr val="000000"/>
              </a:buClr>
              <a:buSzPts val="2800"/>
              <a:buFont typeface="Arial"/>
              <a:buChar char="•"/>
              <a:tabLst>
                <a:tab pos="227965" algn="l"/>
              </a:tabLst>
            </a:pPr>
            <a:r>
              <a:rPr lang="ru-RU" dirty="0">
                <a:solidFill>
                  <a:schemeClr val="tx1"/>
                </a:solidFill>
                <a:ea typeface="Calibri"/>
                <a:cs typeface="Calibri"/>
              </a:rPr>
              <a:t>Обучения в классе со сверстниками без нарушений развития</a:t>
            </a:r>
          </a:p>
          <a:p>
            <a:pPr lvl="0">
              <a:lnSpc>
                <a:spcPts val="2160"/>
              </a:lnSpc>
              <a:spcBef>
                <a:spcPts val="900"/>
              </a:spcBef>
              <a:spcAft>
                <a:spcPts val="880"/>
              </a:spcAft>
              <a:buClr>
                <a:srgbClr val="000000"/>
              </a:buClr>
              <a:buSzPts val="2800"/>
              <a:buFont typeface="Arial"/>
              <a:buChar char="•"/>
              <a:tabLst>
                <a:tab pos="227965" algn="l"/>
              </a:tabLst>
            </a:pPr>
            <a:r>
              <a:rPr lang="ru-RU" dirty="0">
                <a:solidFill>
                  <a:schemeClr val="tx1"/>
                </a:solidFill>
                <a:ea typeface="Calibri"/>
                <a:cs typeface="Calibri"/>
              </a:rPr>
              <a:t>Коррекционно-развивающая область (определяется образовательной организацией)</a:t>
            </a:r>
          </a:p>
          <a:p>
            <a:pPr lvl="0">
              <a:lnSpc>
                <a:spcPts val="2185"/>
              </a:lnSpc>
              <a:spcBef>
                <a:spcPts val="900"/>
              </a:spcBef>
              <a:spcAft>
                <a:spcPts val="920"/>
              </a:spcAft>
              <a:buClr>
                <a:srgbClr val="000000"/>
              </a:buClr>
              <a:buSzPts val="2800"/>
              <a:buFont typeface="Arial"/>
              <a:buChar char="•"/>
              <a:tabLst>
                <a:tab pos="227965" algn="l"/>
              </a:tabLst>
            </a:pPr>
            <a:r>
              <a:rPr lang="ru-RU" dirty="0">
                <a:solidFill>
                  <a:schemeClr val="tx1"/>
                </a:solidFill>
                <a:ea typeface="Calibri"/>
                <a:cs typeface="Calibri"/>
              </a:rPr>
              <a:t>Программа коррекционной работы - система комплексной помощи</a:t>
            </a:r>
          </a:p>
          <a:p>
            <a:pPr lvl="0">
              <a:lnSpc>
                <a:spcPts val="2160"/>
              </a:lnSpc>
              <a:spcBef>
                <a:spcPts val="900"/>
              </a:spcBef>
              <a:buClr>
                <a:srgbClr val="000000"/>
              </a:buClr>
              <a:buSzPts val="2800"/>
              <a:buFont typeface="Arial"/>
              <a:buChar char="•"/>
              <a:tabLst>
                <a:tab pos="227965" algn="l"/>
              </a:tabLst>
            </a:pPr>
            <a:r>
              <a:rPr lang="ru-RU" dirty="0">
                <a:solidFill>
                  <a:schemeClr val="tx1"/>
                </a:solidFill>
                <a:ea typeface="Calibri"/>
                <a:cs typeface="Calibri"/>
              </a:rPr>
              <a:t>Адаптация системы оценки результатов освоения АООП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ea typeface="Calibri"/>
                <a:cs typeface="Calibri"/>
              </a:rPr>
              <a:t/>
            </a:r>
            <a:br>
              <a:rPr lang="ru-RU" dirty="0">
                <a:solidFill>
                  <a:schemeClr val="tx1"/>
                </a:solidFill>
                <a:ea typeface="Calibri"/>
                <a:cs typeface="Calibri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279400">
              <a:lnSpc>
                <a:spcPts val="1900"/>
              </a:lnSpc>
              <a:spcAft>
                <a:spcPts val="320"/>
              </a:spcAft>
            </a:pPr>
            <a:r>
              <a:rPr lang="ru-RU" b="1" dirty="0">
                <a:latin typeface="Arial"/>
                <a:ea typeface="Arial"/>
              </a:rPr>
              <a:t>Вариант 7.1</a:t>
            </a:r>
            <a:br>
              <a:rPr lang="ru-RU" b="1" dirty="0">
                <a:latin typeface="Arial"/>
                <a:ea typeface="Arial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50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ts val="2500"/>
              </a:lnSpc>
              <a:spcBef>
                <a:spcPts val="900"/>
              </a:spcBef>
              <a:spcAft>
                <a:spcPts val="1100"/>
              </a:spcAft>
              <a:buClr>
                <a:srgbClr val="000000"/>
              </a:buClr>
              <a:buSzPts val="2800"/>
              <a:buFont typeface="Arial"/>
              <a:buChar char="•"/>
              <a:tabLst>
                <a:tab pos="227965" algn="l"/>
              </a:tabLst>
            </a:pPr>
            <a:r>
              <a:rPr lang="ru-RU" sz="1800" dirty="0" smtClean="0">
                <a:solidFill>
                  <a:schemeClr val="tx1"/>
                </a:solidFill>
                <a:ea typeface="Calibri"/>
                <a:cs typeface="Calibri"/>
              </a:rPr>
              <a:t>Сроки </a:t>
            </a:r>
            <a:r>
              <a:rPr lang="ru-RU" sz="1800" dirty="0">
                <a:solidFill>
                  <a:schemeClr val="tx1"/>
                </a:solidFill>
                <a:ea typeface="Calibri"/>
                <a:cs typeface="Calibri"/>
              </a:rPr>
              <a:t>обучения 1-5 лет</a:t>
            </a:r>
          </a:p>
          <a:p>
            <a:pPr lvl="0" algn="just">
              <a:lnSpc>
                <a:spcPts val="2500"/>
              </a:lnSpc>
              <a:spcBef>
                <a:spcPts val="900"/>
              </a:spcBef>
              <a:spcAft>
                <a:spcPts val="730"/>
              </a:spcAft>
              <a:buClr>
                <a:srgbClr val="000000"/>
              </a:buClr>
              <a:buSzPts val="2800"/>
              <a:buFont typeface="Arial"/>
              <a:buChar char="•"/>
              <a:tabLst>
                <a:tab pos="227965" algn="l"/>
              </a:tabLst>
            </a:pPr>
            <a:r>
              <a:rPr lang="ru-RU" sz="1800" dirty="0">
                <a:solidFill>
                  <a:schemeClr val="tx1"/>
                </a:solidFill>
                <a:ea typeface="Calibri"/>
                <a:cs typeface="Calibri"/>
              </a:rPr>
              <a:t>Обучение в классе с детьми с ОВЗ</a:t>
            </a:r>
          </a:p>
          <a:p>
            <a:pPr lvl="0">
              <a:lnSpc>
                <a:spcPts val="2785"/>
              </a:lnSpc>
              <a:spcBef>
                <a:spcPts val="900"/>
              </a:spcBef>
              <a:spcAft>
                <a:spcPts val="880"/>
              </a:spcAft>
              <a:buClr>
                <a:srgbClr val="000000"/>
              </a:buClr>
              <a:buSzPts val="2800"/>
              <a:buFont typeface="Arial"/>
              <a:buChar char="•"/>
              <a:tabLst>
                <a:tab pos="227965" algn="l"/>
              </a:tabLst>
            </a:pPr>
            <a:r>
              <a:rPr lang="ru-RU" sz="1800" dirty="0">
                <a:solidFill>
                  <a:schemeClr val="tx1"/>
                </a:solidFill>
                <a:ea typeface="Calibri"/>
                <a:cs typeface="Calibri"/>
              </a:rPr>
              <a:t>Коррекционно-развивающая область (определена курсами- Ритмика, </a:t>
            </a:r>
            <a:r>
              <a:rPr lang="ru-RU" sz="1800" dirty="0" smtClean="0">
                <a:solidFill>
                  <a:schemeClr val="tx1"/>
                </a:solidFill>
                <a:ea typeface="Calibri"/>
                <a:cs typeface="Calibri"/>
              </a:rPr>
              <a:t>Коррекционно -­</a:t>
            </a:r>
            <a:r>
              <a:rPr lang="ru-RU" sz="1800" dirty="0">
                <a:solidFill>
                  <a:schemeClr val="tx1"/>
                </a:solidFill>
                <a:ea typeface="Calibri"/>
                <a:cs typeface="Calibri"/>
              </a:rPr>
              <a:t>развивающие занятия)</a:t>
            </a:r>
          </a:p>
          <a:p>
            <a:pPr lvl="0">
              <a:lnSpc>
                <a:spcPts val="2810"/>
              </a:lnSpc>
              <a:spcBef>
                <a:spcPts val="900"/>
              </a:spcBef>
              <a:spcAft>
                <a:spcPts val="880"/>
              </a:spcAft>
              <a:buClr>
                <a:srgbClr val="000000"/>
              </a:buClr>
              <a:buSzPts val="2800"/>
              <a:buFont typeface="Arial"/>
              <a:buChar char="•"/>
              <a:tabLst>
                <a:tab pos="227965" algn="l"/>
              </a:tabLst>
            </a:pPr>
            <a:r>
              <a:rPr lang="ru-RU" sz="1800" dirty="0">
                <a:solidFill>
                  <a:schemeClr val="tx1"/>
                </a:solidFill>
                <a:ea typeface="Calibri"/>
                <a:cs typeface="Calibri"/>
              </a:rPr>
              <a:t>Программа коррекционной работы - система комплексной помощи</a:t>
            </a:r>
          </a:p>
          <a:p>
            <a:r>
              <a:rPr lang="ru-RU" sz="1800" dirty="0">
                <a:solidFill>
                  <a:schemeClr val="tx1"/>
                </a:solidFill>
                <a:latin typeface="Arial Unicode MS"/>
              </a:rPr>
              <a:t>Адаптация системы оценки результатов освоения </a:t>
            </a:r>
            <a:r>
              <a:rPr lang="ru-RU" sz="1800" dirty="0">
                <a:solidFill>
                  <a:srgbClr val="000000"/>
                </a:solidFill>
                <a:latin typeface="Arial Unicode MS"/>
              </a:rPr>
              <a:t>АООП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279400">
              <a:lnSpc>
                <a:spcPts val="1900"/>
              </a:lnSpc>
              <a:spcAft>
                <a:spcPts val="1220"/>
              </a:spcAft>
            </a:pPr>
            <a:r>
              <a:rPr lang="ru-RU" b="1" dirty="0">
                <a:latin typeface="Arial"/>
                <a:ea typeface="Arial"/>
              </a:rPr>
              <a:t>Вариант 7.2</a:t>
            </a:r>
            <a:br>
              <a:rPr lang="ru-RU" b="1" dirty="0">
                <a:latin typeface="Arial"/>
                <a:ea typeface="Arial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8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ts val="3025"/>
              </a:lnSpc>
              <a:spcAft>
                <a:spcPts val="600"/>
              </a:spcAft>
              <a:buClr>
                <a:srgbClr val="000000"/>
              </a:buClr>
              <a:buSzPts val="2800"/>
              <a:buFont typeface="Arial"/>
              <a:buChar char="•"/>
              <a:tabLst>
                <a:tab pos="225425" algn="l"/>
              </a:tabLst>
            </a:pPr>
            <a:r>
              <a:rPr lang="ru-RU" sz="1800" dirty="0" smtClean="0">
                <a:solidFill>
                  <a:schemeClr val="tx1"/>
                </a:solidFill>
                <a:ea typeface="Calibri"/>
                <a:cs typeface="Calibri"/>
              </a:rPr>
              <a:t>Оценка </a:t>
            </a:r>
            <a:r>
              <a:rPr lang="ru-RU" sz="1800" dirty="0">
                <a:solidFill>
                  <a:schemeClr val="tx1"/>
                </a:solidFill>
                <a:ea typeface="Calibri"/>
                <a:cs typeface="Calibri"/>
              </a:rPr>
              <a:t>образовательных результатов (личностные, предметные, </a:t>
            </a:r>
            <a:r>
              <a:rPr lang="ru-RU" sz="1800" dirty="0" err="1">
                <a:solidFill>
                  <a:schemeClr val="tx1"/>
                </a:solidFill>
                <a:ea typeface="Calibri"/>
                <a:cs typeface="Calibri"/>
              </a:rPr>
              <a:t>метапредметные</a:t>
            </a:r>
            <a:r>
              <a:rPr lang="ru-RU" sz="1800" dirty="0">
                <a:solidFill>
                  <a:schemeClr val="tx1"/>
                </a:solidFill>
                <a:ea typeface="Calibri"/>
                <a:cs typeface="Calibri"/>
              </a:rPr>
              <a:t> результаты) - мониторинг, текущий, промежуточный, итоговый контроль</a:t>
            </a:r>
          </a:p>
          <a:p>
            <a:pPr lvl="0">
              <a:lnSpc>
                <a:spcPts val="3025"/>
              </a:lnSpc>
              <a:spcAft>
                <a:spcPts val="780"/>
              </a:spcAft>
              <a:buClr>
                <a:srgbClr val="000000"/>
              </a:buClr>
              <a:buSzPts val="2800"/>
              <a:buFont typeface="Arial"/>
              <a:buChar char="•"/>
              <a:tabLst>
                <a:tab pos="225425" algn="l"/>
              </a:tabLst>
            </a:pPr>
            <a:r>
              <a:rPr lang="ru-RU" sz="1800" dirty="0">
                <a:solidFill>
                  <a:schemeClr val="tx1"/>
                </a:solidFill>
                <a:ea typeface="Calibri"/>
                <a:cs typeface="Calibri"/>
              </a:rPr>
              <a:t>Оценка </a:t>
            </a:r>
            <a:r>
              <a:rPr lang="ru-RU" sz="1800" dirty="0" err="1">
                <a:solidFill>
                  <a:schemeClr val="tx1"/>
                </a:solidFill>
                <a:ea typeface="Calibri"/>
                <a:cs typeface="Calibri"/>
              </a:rPr>
              <a:t>сформированности</a:t>
            </a:r>
            <a:r>
              <a:rPr lang="ru-RU" sz="1800" dirty="0">
                <a:solidFill>
                  <a:schemeClr val="tx1"/>
                </a:solidFill>
                <a:ea typeface="Calibri"/>
                <a:cs typeface="Calibri"/>
              </a:rPr>
              <a:t> навыков жизненной компетентности - экспертная оценка</a:t>
            </a:r>
          </a:p>
          <a:p>
            <a:pPr lvl="0" algn="just">
              <a:lnSpc>
                <a:spcPts val="2800"/>
              </a:lnSpc>
              <a:spcAft>
                <a:spcPts val="765"/>
              </a:spcAft>
              <a:buClr>
                <a:srgbClr val="000000"/>
              </a:buClr>
              <a:buSzPts val="2800"/>
              <a:buFont typeface="Arial"/>
              <a:buChar char="•"/>
              <a:tabLst>
                <a:tab pos="225425" algn="l"/>
              </a:tabLst>
            </a:pPr>
            <a:r>
              <a:rPr lang="ru-RU" sz="1800" dirty="0">
                <a:solidFill>
                  <a:schemeClr val="tx1"/>
                </a:solidFill>
                <a:ea typeface="Calibri"/>
                <a:cs typeface="Calibri"/>
              </a:rPr>
              <a:t>Оценка результатов освоения ПКР - комплексное обследование</a:t>
            </a:r>
          </a:p>
          <a:p>
            <a:r>
              <a:rPr lang="ru-RU" sz="1800" dirty="0">
                <a:solidFill>
                  <a:schemeClr val="tx1"/>
                </a:solidFill>
                <a:latin typeface="Arial Unicode MS"/>
              </a:rPr>
              <a:t>Оценка уровня актуального развития ребенка - диагностика специалистов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1282700">
              <a:lnSpc>
                <a:spcPts val="4750"/>
              </a:lnSpc>
              <a:spcAft>
                <a:spcPts val="5885"/>
              </a:spcAft>
            </a:pPr>
            <a:r>
              <a:rPr lang="ru-RU" dirty="0">
                <a:ea typeface="Calibri"/>
                <a:cs typeface="Calibri"/>
              </a:rPr>
              <a:t>Система оценки результатов освоения АООП</a:t>
            </a:r>
          </a:p>
        </p:txBody>
      </p:sp>
    </p:spTree>
    <p:extLst>
      <p:ext uri="{BB962C8B-B14F-4D97-AF65-F5344CB8AC3E}">
        <p14:creationId xmlns:p14="http://schemas.microsoft.com/office/powerpoint/2010/main" val="6362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R="1778000" indent="-152400">
              <a:lnSpc>
                <a:spcPts val="1945"/>
              </a:lnSpc>
              <a:spcAft>
                <a:spcPts val="0"/>
              </a:spcAft>
            </a:pPr>
            <a:endParaRPr lang="ru-RU" dirty="0">
              <a:ea typeface="Calibri"/>
              <a:cs typeface="Calibri"/>
            </a:endParaRPr>
          </a:p>
          <a:p>
            <a:pPr marR="1778000" indent="-152400">
              <a:lnSpc>
                <a:spcPts val="1510"/>
              </a:lnSpc>
              <a:spcAft>
                <a:spcPts val="0"/>
              </a:spcAft>
            </a:pPr>
            <a:endParaRPr lang="ru-RU" sz="2100" dirty="0" smtClean="0">
              <a:ea typeface="Calibri"/>
              <a:cs typeface="Calibri"/>
            </a:endParaRPr>
          </a:p>
          <a:p>
            <a:pPr marR="1778000" indent="-152400">
              <a:lnSpc>
                <a:spcPts val="1510"/>
              </a:lnSpc>
              <a:spcAft>
                <a:spcPts val="0"/>
              </a:spcAft>
            </a:pPr>
            <a:endParaRPr lang="ru-RU" sz="2100" dirty="0">
              <a:ea typeface="Calibri"/>
              <a:cs typeface="Calibri"/>
            </a:endParaRPr>
          </a:p>
          <a:p>
            <a:pPr marR="1778000" indent="-152400">
              <a:lnSpc>
                <a:spcPts val="1510"/>
              </a:lnSpc>
              <a:spcAft>
                <a:spcPts val="0"/>
              </a:spcAft>
            </a:pPr>
            <a:endParaRPr lang="ru-RU" sz="2100" dirty="0" smtClean="0">
              <a:ea typeface="Calibri"/>
              <a:cs typeface="Calibri"/>
            </a:endParaRPr>
          </a:p>
          <a:p>
            <a:pPr marR="1778000" indent="-152400">
              <a:lnSpc>
                <a:spcPts val="1510"/>
              </a:lnSpc>
              <a:spcAft>
                <a:spcPts val="0"/>
              </a:spcAft>
            </a:pPr>
            <a:endParaRPr lang="ru-RU" sz="2100" dirty="0">
              <a:ea typeface="Calibri"/>
              <a:cs typeface="Calibri"/>
            </a:endParaRPr>
          </a:p>
          <a:p>
            <a:pPr marR="1778000" indent="-152400">
              <a:lnSpc>
                <a:spcPts val="151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tx1"/>
                </a:solidFill>
                <a:ea typeface="Calibri"/>
                <a:cs typeface="Calibri"/>
              </a:rPr>
              <a:t>Непрерывность </a:t>
            </a:r>
            <a:r>
              <a:rPr lang="ru-RU" sz="2800" dirty="0">
                <a:solidFill>
                  <a:schemeClr val="tx1"/>
                </a:solidFill>
                <a:ea typeface="Calibri"/>
                <a:cs typeface="Calibri"/>
              </a:rPr>
              <a:t>предоставления помощи и специальных образовательных условий до устранения нарушений развития</a:t>
            </a:r>
          </a:p>
          <a:p>
            <a:pPr marR="1778000" indent="-241300">
              <a:lnSpc>
                <a:spcPts val="1920"/>
              </a:lnSpc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ea typeface="Calibri"/>
                <a:cs typeface="Calibri"/>
              </a:rPr>
              <a:t>Преемственность в обучении, коррекции и социализации по уровням образования</a:t>
            </a:r>
          </a:p>
          <a:p>
            <a:pPr marR="1778000"/>
            <a:r>
              <a:rPr lang="ru-RU" sz="2800" dirty="0" smtClean="0">
                <a:solidFill>
                  <a:schemeClr val="tx1"/>
                </a:solidFill>
              </a:rPr>
              <a:t>Компенсация </a:t>
            </a:r>
            <a:r>
              <a:rPr lang="ru-RU" sz="2800" dirty="0">
                <a:solidFill>
                  <a:schemeClr val="tx1"/>
                </a:solidFill>
              </a:rPr>
              <a:t>нарушения посредством обеспечения специальных образовательных условий </a:t>
            </a:r>
            <a:r>
              <a:rPr lang="ru-RU" sz="2800" dirty="0">
                <a:solidFill>
                  <a:schemeClr val="tx1"/>
                </a:solidFill>
                <a:ea typeface="Calibri"/>
                <a:cs typeface="Calibri"/>
              </a:rPr>
              <a:t/>
            </a:r>
            <a:br>
              <a:rPr lang="ru-RU" sz="2800" dirty="0">
                <a:solidFill>
                  <a:schemeClr val="tx1"/>
                </a:solidFill>
                <a:ea typeface="Calibri"/>
                <a:cs typeface="Calibri"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3890"/>
              </a:lnSpc>
              <a:spcAft>
                <a:spcPts val="0"/>
              </a:spcAft>
            </a:pPr>
            <a:r>
              <a:rPr lang="ru-RU" dirty="0" smtClean="0">
                <a:ea typeface="Calibri"/>
                <a:cs typeface="Calibri"/>
              </a:rPr>
              <a:t/>
            </a:r>
            <a:br>
              <a:rPr lang="ru-RU" dirty="0" smtClean="0">
                <a:ea typeface="Calibri"/>
                <a:cs typeface="Calibri"/>
              </a:rPr>
            </a:br>
            <a:r>
              <a:rPr lang="ru-RU" dirty="0">
                <a:ea typeface="Calibri"/>
                <a:cs typeface="Calibri"/>
              </a:rPr>
              <a:t/>
            </a:r>
            <a:br>
              <a:rPr lang="ru-RU" dirty="0">
                <a:ea typeface="Calibri"/>
                <a:cs typeface="Calibri"/>
              </a:rPr>
            </a:br>
            <a:r>
              <a:rPr lang="ru-RU" dirty="0" smtClean="0">
                <a:ea typeface="Calibri"/>
                <a:cs typeface="Calibri"/>
              </a:rPr>
              <a:t/>
            </a:r>
            <a:br>
              <a:rPr lang="ru-RU" dirty="0" smtClean="0">
                <a:ea typeface="Calibri"/>
                <a:cs typeface="Calibri"/>
              </a:rPr>
            </a:br>
            <a:r>
              <a:rPr lang="ru-RU" dirty="0" smtClean="0">
                <a:solidFill>
                  <a:schemeClr val="tx1"/>
                </a:solidFill>
                <a:ea typeface="Calibri"/>
                <a:cs typeface="Calibri"/>
              </a:rPr>
              <a:t>Образовательный </a:t>
            </a:r>
            <a:r>
              <a:rPr lang="ru-RU" dirty="0">
                <a:solidFill>
                  <a:schemeClr val="tx1"/>
                </a:solidFill>
                <a:ea typeface="Calibri"/>
                <a:cs typeface="Calibri"/>
              </a:rPr>
              <a:t>процесс обучающихся с ЗПР в новой парадигме требований ФГОС НОО обучающихся с ОВЗ</a:t>
            </a:r>
            <a:br>
              <a:rPr lang="ru-RU" dirty="0">
                <a:solidFill>
                  <a:schemeClr val="tx1"/>
                </a:solidFill>
                <a:ea typeface="Calibri"/>
                <a:cs typeface="Calibri"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2221894"/>
          <a:ext cx="8229601" cy="3282575"/>
        </p:xfrm>
        <a:graphic>
          <a:graphicData uri="http://schemas.openxmlformats.org/drawingml/2006/table">
            <a:tbl>
              <a:tblPr firstRow="1" firstCol="1" bandRow="1"/>
              <a:tblGrid>
                <a:gridCol w="1647773"/>
                <a:gridCol w="1645457"/>
                <a:gridCol w="1645457"/>
                <a:gridCol w="1643141"/>
                <a:gridCol w="1647773"/>
              </a:tblGrid>
              <a:tr h="575817">
                <a:tc>
                  <a:txBody>
                    <a:bodyPr/>
                    <a:lstStyle/>
                    <a:p>
                      <a:pPr marL="101600" algn="l">
                        <a:lnSpc>
                          <a:spcPts val="216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1" spc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АООП НОО для обучающихся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1" spc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Вариант 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1" spc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Вариант 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1" spc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Вариант 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1" spc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Вариант 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344656"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глухих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1.1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1.2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1.3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1.4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5855"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слабослышащих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2.1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2.2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2.3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4632" marR="46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8171"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слепых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3.1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3.2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3.3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3.4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5855"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слабовидящих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4.1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4.2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4.3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4632" marR="46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8171"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с ТНР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5.1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5.2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4632" marR="46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4632" marR="46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5855"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с НОДА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6.1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6.2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6.3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6.4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8171">
                <a:tc>
                  <a:txBody>
                    <a:bodyPr/>
                    <a:lstStyle/>
                    <a:p>
                      <a:pPr marL="101600" algn="l">
                        <a:lnSpc>
                          <a:spcPts val="19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Franklin Gothic Heavy"/>
                          <a:ea typeface="Franklin Gothic Heavy"/>
                          <a:cs typeface="Franklin Gothic Heavy"/>
                        </a:rPr>
                        <a:t>с ЗПР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9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Franklin Gothic Heavy"/>
                          <a:ea typeface="Franklin Gothic Heavy"/>
                          <a:cs typeface="Franklin Gothic Heavy"/>
                        </a:rPr>
                        <a:t>7.1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9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0">
                          <a:solidFill>
                            <a:srgbClr val="000000"/>
                          </a:solidFill>
                          <a:effectLst/>
                          <a:latin typeface="Franklin Gothic Heavy"/>
                          <a:ea typeface="Franklin Gothic Heavy"/>
                          <a:cs typeface="Franklin Gothic Heavy"/>
                        </a:rPr>
                        <a:t>7.2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4632" marR="46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4632" marR="46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40024"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с РАС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8.1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8.2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8.3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7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8.4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32" marR="4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3850481"/>
          <a:ext cx="8229600" cy="254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683" y="90872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ФГОС НОО обучающихся с ОВЗ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приказ </a:t>
            </a:r>
            <a:r>
              <a:rPr kumimoji="0" lang="ru-RU" sz="3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Минобрнауки</a:t>
            </a:r>
            <a:r>
              <a:rPr kumimoji="0" lang="ru-RU" sz="3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№ 1598 от 19.12.2014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44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77686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480"/>
              </a:lnSpc>
              <a:spcAft>
                <a:spcPts val="0"/>
              </a:spcAft>
            </a:pPr>
            <a:r>
              <a:rPr lang="ru-RU" dirty="0" smtClean="0">
                <a:ea typeface="Calibri"/>
                <a:cs typeface="Calibri"/>
              </a:rPr>
              <a:t>                 Типологическая </a:t>
            </a:r>
            <a:r>
              <a:rPr lang="ru-RU" dirty="0">
                <a:ea typeface="Calibri"/>
                <a:cs typeface="Calibri"/>
              </a:rPr>
              <a:t>дифференциация детей с </a:t>
            </a:r>
            <a:r>
              <a:rPr lang="ru-RU" dirty="0" smtClean="0">
                <a:ea typeface="Calibri"/>
                <a:cs typeface="Calibri"/>
              </a:rPr>
              <a:t>ЗПР</a:t>
            </a:r>
          </a:p>
          <a:p>
            <a:pPr>
              <a:lnSpc>
                <a:spcPts val="3480"/>
              </a:lnSpc>
              <a:spcAft>
                <a:spcPts val="0"/>
              </a:spcAft>
            </a:pPr>
            <a:r>
              <a:rPr lang="ru-RU" dirty="0" smtClean="0">
                <a:ea typeface="Calibri"/>
                <a:cs typeface="Calibri"/>
              </a:rPr>
              <a:t>                  (</a:t>
            </a:r>
            <a:r>
              <a:rPr lang="ru-RU" dirty="0" err="1">
                <a:ea typeface="Calibri"/>
                <a:cs typeface="Calibri"/>
              </a:rPr>
              <a:t>И.А.Коробейников</a:t>
            </a:r>
            <a:r>
              <a:rPr lang="ru-RU" dirty="0">
                <a:ea typeface="Calibri"/>
                <a:cs typeface="Calibri"/>
              </a:rPr>
              <a:t>, Е.Л. </a:t>
            </a:r>
            <a:r>
              <a:rPr lang="ru-RU" dirty="0" err="1">
                <a:ea typeface="Calibri"/>
                <a:cs typeface="Calibri"/>
              </a:rPr>
              <a:t>Инденбаум</a:t>
            </a:r>
            <a:r>
              <a:rPr lang="ru-RU" dirty="0">
                <a:ea typeface="Calibri"/>
                <a:cs typeface="Calibri"/>
              </a:rPr>
              <a:t>, Н.В. Бабкина)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489222"/>
              </p:ext>
            </p:extLst>
          </p:nvPr>
        </p:nvGraphicFramePr>
        <p:xfrm>
          <a:off x="611560" y="1389405"/>
          <a:ext cx="8208911" cy="75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2804515"/>
                <a:gridCol w="2380060"/>
              </a:tblGrid>
              <a:tr h="0">
                <a:tc>
                  <a:txBody>
                    <a:bodyPr/>
                    <a:lstStyle/>
                    <a:p>
                      <a:pPr marL="152400" algn="l">
                        <a:lnSpc>
                          <a:spcPts val="28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80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• I группа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II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1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III группа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933630"/>
              </p:ext>
            </p:extLst>
          </p:nvPr>
        </p:nvGraphicFramePr>
        <p:xfrm>
          <a:off x="683568" y="2204863"/>
          <a:ext cx="8208912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808312"/>
                <a:gridCol w="2448272"/>
              </a:tblGrid>
              <a:tr h="446449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дети с легким дефицитом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познавательных и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социальных способностей,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 структуре нарушения на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первый план выступают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трудности произвольной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регуляции деятельности и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поведения и признаки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общей социально-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эмоциональной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незрелости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дети с преимущественным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дефицитом познавательных и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социальных способностей, в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структуре нарушения на первый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 выступает недостаточность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развития не только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регуляторной, но и когнитивной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сферы, проявляющаяся на фоне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нарушений корковой</a:t>
                      </a:r>
                    </a:p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нейродинамики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, пониженной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умственной работоспособности,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аффективно-поведенческих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расстройств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дети с выраженным дефицитом познавательных и социальных способностей (легкое психическое недоразвитие), характеризуется значительно более низким в сравнении с возрастной нормой уровнем интеллектуального развития, которое по качественным характеристикам своей структуры (недоразвитие сложных форм мыслительной) приближается к феноменологии легкой умственной отсталости, и имеет отчетливые признаки церебрально-органической недостаточности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24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I</a:t>
            </a:r>
            <a:r>
              <a:rPr lang="ru-RU" dirty="0">
                <a:solidFill>
                  <a:schemeClr val="tx1"/>
                </a:solidFill>
              </a:rPr>
              <a:t>	группа Общее интеллектуальное развитие: по уровню и структуре - приближение к возрастной норме.</a:t>
            </a:r>
          </a:p>
          <a:p>
            <a:r>
              <a:rPr lang="ru-RU" dirty="0">
                <a:solidFill>
                  <a:schemeClr val="tx1"/>
                </a:solidFill>
              </a:rPr>
              <a:t>Познавательная активность: по общему уровню - близкая к норме; неустойчивая, поверхностная, с признаками избирательности.</a:t>
            </a:r>
          </a:p>
          <a:p>
            <a:r>
              <a:rPr lang="ru-RU" dirty="0">
                <a:solidFill>
                  <a:schemeClr val="tx1"/>
                </a:solidFill>
              </a:rPr>
              <a:t>II	группа Общее интеллектуальное развитие: неравномерное по структуре, общий уровень - в границах низкой нормы или ниже нормы. Познавательная активность: сниженная, избирательная, поверхностная</a:t>
            </a:r>
          </a:p>
          <a:p>
            <a:r>
              <a:rPr lang="ru-RU" dirty="0">
                <a:solidFill>
                  <a:schemeClr val="tx1"/>
                </a:solidFill>
              </a:rPr>
              <a:t>III	группа Общее интеллектуальное развитие: по уровню и структуре - приближение к легкой умственной отсталости. Познавательная активность: сниженная, ситуационная, быстро угасающая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dirty="0">
                <a:solidFill>
                  <a:prstClr val="black"/>
                </a:solidFill>
                <a:ea typeface="+mn-ea"/>
                <a:cs typeface="+mn-cs"/>
              </a:rPr>
              <a:t>Познавательная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05002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Autofit/>
          </a:bodyPr>
          <a:lstStyle/>
          <a:p>
            <a:pPr lvl="0">
              <a:spcAft>
                <a:spcPts val="280"/>
              </a:spcAft>
              <a:buClr>
                <a:srgbClr val="000000"/>
              </a:buClr>
              <a:buSzPts val="1900"/>
              <a:buFont typeface="+mj-lt"/>
              <a:buAutoNum type="romanUcPeriod"/>
              <a:tabLst>
                <a:tab pos="205740" algn="l"/>
              </a:tabLst>
            </a:pPr>
            <a:r>
              <a:rPr lang="ru-RU" sz="1400" b="1" i="1" dirty="0" smtClean="0">
                <a:solidFill>
                  <a:schemeClr val="tx1"/>
                </a:solidFill>
                <a:ea typeface="Calibri"/>
                <a:cs typeface="Calibri"/>
              </a:rPr>
              <a:t>группа </a:t>
            </a:r>
            <a:r>
              <a:rPr lang="ru-RU" sz="1400" b="1" i="1" dirty="0" err="1">
                <a:solidFill>
                  <a:schemeClr val="tx1"/>
                </a:solidFill>
                <a:ea typeface="Calibri"/>
                <a:cs typeface="Calibri"/>
              </a:rPr>
              <a:t>Саморегуляция</a:t>
            </a:r>
            <a:r>
              <a:rPr lang="ru-RU" sz="1400" b="1" i="1" dirty="0">
                <a:solidFill>
                  <a:schemeClr val="tx1"/>
                </a:solidFill>
                <a:ea typeface="Calibri"/>
                <a:cs typeface="Calibri"/>
              </a:rPr>
              <a:t> и целенаправленность:</a:t>
            </a:r>
            <a:r>
              <a:rPr lang="ru-RU" sz="1400" dirty="0">
                <a:solidFill>
                  <a:schemeClr val="tx1"/>
                </a:solidFill>
                <a:ea typeface="Calibri"/>
                <a:cs typeface="Calibri"/>
              </a:rPr>
              <a:t> недостаточная </a:t>
            </a:r>
            <a:r>
              <a:rPr lang="ru-RU" sz="1400" dirty="0" err="1">
                <a:solidFill>
                  <a:schemeClr val="tx1"/>
                </a:solidFill>
                <a:ea typeface="Calibri"/>
                <a:cs typeface="Calibri"/>
              </a:rPr>
              <a:t>сформированность</a:t>
            </a:r>
            <a:r>
              <a:rPr lang="ru-RU" sz="1400" dirty="0">
                <a:solidFill>
                  <a:schemeClr val="tx1"/>
                </a:solidFill>
                <a:ea typeface="Calibri"/>
                <a:cs typeface="Calibri"/>
              </a:rPr>
              <a:t>, неустойчивость мотивационного компонента продуктивности (ослабление контроля, колебания целенаправленности).</a:t>
            </a:r>
          </a:p>
          <a:p>
            <a:pPr indent="-241300">
              <a:spcAft>
                <a:spcPts val="510"/>
              </a:spcAft>
            </a:pPr>
            <a:r>
              <a:rPr lang="ru-RU" sz="1400" b="1" i="1" dirty="0">
                <a:solidFill>
                  <a:schemeClr val="tx1"/>
                </a:solidFill>
                <a:ea typeface="Calibri"/>
                <a:cs typeface="Calibri"/>
              </a:rPr>
              <a:t>Умственная работоспособность:</a:t>
            </a:r>
            <a:r>
              <a:rPr lang="ru-RU" sz="1400" dirty="0">
                <a:solidFill>
                  <a:schemeClr val="tx1"/>
                </a:solidFill>
                <a:ea typeface="Calibri"/>
                <a:cs typeface="Calibri"/>
              </a:rPr>
              <a:t> достаточная - при наличии адекватной внутренней (интерес) или внешней мотивации; возможна </a:t>
            </a:r>
            <a:r>
              <a:rPr lang="ru-RU" sz="1400" dirty="0" err="1">
                <a:solidFill>
                  <a:schemeClr val="tx1"/>
                </a:solidFill>
                <a:ea typeface="Calibri"/>
                <a:cs typeface="Calibri"/>
              </a:rPr>
              <a:t>пресыщаемость</a:t>
            </a:r>
            <a:r>
              <a:rPr lang="ru-RU" sz="1400" dirty="0">
                <a:solidFill>
                  <a:schemeClr val="tx1"/>
                </a:solidFill>
                <a:ea typeface="Calibri"/>
                <a:cs typeface="Calibri"/>
              </a:rPr>
              <a:t> в субъективно сложных видах </a:t>
            </a:r>
            <a:r>
              <a:rPr lang="ru-RU" sz="1400" dirty="0" smtClean="0">
                <a:solidFill>
                  <a:schemeClr val="tx1"/>
                </a:solidFill>
                <a:ea typeface="Calibri"/>
                <a:cs typeface="Calibri"/>
              </a:rPr>
              <a:t>деятельности.</a:t>
            </a:r>
          </a:p>
          <a:p>
            <a:pPr marL="0" lvl="0" indent="0">
              <a:buClr>
                <a:srgbClr val="000000"/>
              </a:buClr>
              <a:buSzPts val="1900"/>
              <a:buNone/>
              <a:tabLst>
                <a:tab pos="260985" algn="l"/>
              </a:tabLst>
            </a:pPr>
            <a:r>
              <a:rPr lang="en-US" sz="1400" b="1" i="1" dirty="0" smtClean="0">
                <a:solidFill>
                  <a:schemeClr val="tx1"/>
                </a:solidFill>
                <a:ea typeface="Calibri"/>
                <a:cs typeface="Calibri"/>
              </a:rPr>
              <a:t>II </a:t>
            </a:r>
            <a:r>
              <a:rPr lang="ru-RU" sz="1400" b="1" i="1" dirty="0" smtClean="0">
                <a:solidFill>
                  <a:schemeClr val="tx1"/>
                </a:solidFill>
                <a:ea typeface="Calibri"/>
                <a:cs typeface="Calibri"/>
              </a:rPr>
              <a:t>группа </a:t>
            </a:r>
            <a:r>
              <a:rPr lang="ru-RU" sz="1400" b="1" i="1" dirty="0" err="1" smtClean="0">
                <a:solidFill>
                  <a:schemeClr val="tx1"/>
                </a:solidFill>
                <a:ea typeface="Calibri"/>
                <a:cs typeface="Calibri"/>
              </a:rPr>
              <a:t>Саморегуляция</a:t>
            </a:r>
            <a:r>
              <a:rPr lang="ru-RU" sz="1400" b="1" i="1" dirty="0" smtClean="0">
                <a:solidFill>
                  <a:schemeClr val="tx1"/>
                </a:solidFill>
                <a:ea typeface="Calibri"/>
                <a:cs typeface="Calibri"/>
              </a:rPr>
              <a:t> и целенаправленность</a:t>
            </a:r>
            <a:r>
              <a:rPr lang="ru-RU" sz="1400" dirty="0" smtClean="0">
                <a:solidFill>
                  <a:schemeClr val="tx1"/>
                </a:solidFill>
                <a:ea typeface="Calibri"/>
                <a:cs typeface="Calibri"/>
              </a:rPr>
              <a:t>: недостаточная </a:t>
            </a:r>
            <a:r>
              <a:rPr lang="ru-RU" sz="1400" dirty="0" err="1" smtClean="0">
                <a:solidFill>
                  <a:schemeClr val="tx1"/>
                </a:solidFill>
                <a:ea typeface="Calibri"/>
                <a:cs typeface="Calibri"/>
              </a:rPr>
              <a:t>сформированность</a:t>
            </a:r>
            <a:r>
              <a:rPr lang="ru-RU" sz="1400" dirty="0" smtClean="0">
                <a:solidFill>
                  <a:schemeClr val="tx1"/>
                </a:solidFill>
                <a:ea typeface="Calibri"/>
                <a:cs typeface="Calibri"/>
              </a:rPr>
              <a:t>, неустойчивость</a:t>
            </a:r>
            <a:r>
              <a:rPr lang="ru-RU" sz="1400" dirty="0">
                <a:solidFill>
                  <a:schemeClr val="tx1"/>
                </a:solidFill>
                <a:latin typeface="Franklin Gothic Heavy"/>
                <a:ea typeface="Franklin Gothic Heavy"/>
                <a:cs typeface="Franklin Gothic Heavy"/>
              </a:rPr>
              <a:t>		</a:t>
            </a:r>
          </a:p>
          <a:p>
            <a:pPr indent="-241300">
              <a:spcAft>
                <a:spcPts val="320"/>
              </a:spcAft>
            </a:pPr>
            <a:r>
              <a:rPr lang="ru-RU" sz="1400" dirty="0">
                <a:solidFill>
                  <a:schemeClr val="tx1"/>
                </a:solidFill>
                <a:ea typeface="Calibri"/>
                <a:cs typeface="Calibri"/>
              </a:rPr>
              <a:t>мотивационного компонента в сочетании с «органической» </a:t>
            </a:r>
            <a:r>
              <a:rPr lang="ru-RU" sz="1400" dirty="0" err="1">
                <a:solidFill>
                  <a:schemeClr val="tx1"/>
                </a:solidFill>
                <a:ea typeface="Calibri"/>
                <a:cs typeface="Calibri"/>
              </a:rPr>
              <a:t>деконцентрацией</a:t>
            </a:r>
            <a:r>
              <a:rPr lang="ru-RU" sz="1400" dirty="0">
                <a:solidFill>
                  <a:schemeClr val="tx1"/>
                </a:solidFill>
                <a:ea typeface="Calibri"/>
                <a:cs typeface="Calibri"/>
              </a:rPr>
              <a:t> внимания, дефицитом произвольной активности, склонностью к аффективной дезорганизации деятельности.</a:t>
            </a:r>
          </a:p>
          <a:p>
            <a:pPr indent="-241300">
              <a:spcAft>
                <a:spcPts val="300"/>
              </a:spcAft>
            </a:pPr>
            <a:r>
              <a:rPr lang="ru-RU" sz="1400" b="1" i="1" dirty="0">
                <a:solidFill>
                  <a:schemeClr val="tx1"/>
                </a:solidFill>
                <a:ea typeface="Calibri"/>
                <a:cs typeface="Calibri"/>
              </a:rPr>
              <a:t>Умственная работоспособность:</a:t>
            </a:r>
            <a:r>
              <a:rPr lang="ru-RU" sz="1400" dirty="0">
                <a:solidFill>
                  <a:schemeClr val="tx1"/>
                </a:solidFill>
                <a:ea typeface="Calibri"/>
                <a:cs typeface="Calibri"/>
              </a:rPr>
              <a:t> пониженная, неравномерная - в связи с неустойчивостью мотивации, сочетающейся с повышенной истощаемостью, </a:t>
            </a:r>
            <a:r>
              <a:rPr lang="ru-RU" sz="1400" dirty="0" err="1">
                <a:solidFill>
                  <a:schemeClr val="tx1"/>
                </a:solidFill>
                <a:ea typeface="Calibri"/>
                <a:cs typeface="Calibri"/>
              </a:rPr>
              <a:t>пресыщаемостью</a:t>
            </a:r>
            <a:r>
              <a:rPr lang="ru-RU" sz="1400" dirty="0">
                <a:solidFill>
                  <a:schemeClr val="tx1"/>
                </a:solidFill>
                <a:ea typeface="Calibri"/>
                <a:cs typeface="Calibri"/>
              </a:rPr>
              <a:t> и когнитивными затруднениями.</a:t>
            </a:r>
          </a:p>
          <a:p>
            <a:pPr marL="0" lvl="0" indent="0">
              <a:buClr>
                <a:srgbClr val="000000"/>
              </a:buClr>
              <a:buSzPts val="1900"/>
              <a:buNone/>
              <a:tabLst>
                <a:tab pos="481330" algn="l"/>
                <a:tab pos="6702425" algn="l"/>
              </a:tabLst>
            </a:pPr>
            <a:r>
              <a:rPr lang="en-US" sz="1400" b="1" dirty="0" smtClean="0">
                <a:solidFill>
                  <a:schemeClr val="tx1"/>
                </a:solidFill>
                <a:ea typeface="Calibri"/>
                <a:cs typeface="Calibri"/>
              </a:rPr>
              <a:t>III </a:t>
            </a:r>
            <a:r>
              <a:rPr lang="ru-RU" sz="1400" b="1" dirty="0" smtClean="0">
                <a:solidFill>
                  <a:schemeClr val="tx1"/>
                </a:solidFill>
                <a:ea typeface="Calibri"/>
                <a:cs typeface="Calibri"/>
              </a:rPr>
              <a:t>группа </a:t>
            </a:r>
            <a:r>
              <a:rPr lang="ru-RU" sz="1400" b="1" dirty="0" err="1">
                <a:solidFill>
                  <a:schemeClr val="tx1"/>
                </a:solidFill>
                <a:ea typeface="Calibri"/>
                <a:cs typeface="Calibri"/>
              </a:rPr>
              <a:t>Саморегуляция</a:t>
            </a:r>
            <a:r>
              <a:rPr lang="ru-RU" sz="1400" b="1" dirty="0">
                <a:solidFill>
                  <a:schemeClr val="tx1"/>
                </a:solidFill>
                <a:ea typeface="Calibri"/>
                <a:cs typeface="Calibri"/>
              </a:rPr>
              <a:t> и целенаправленность:</a:t>
            </a:r>
            <a:r>
              <a:rPr lang="ru-RU" sz="1400" b="1" i="1" dirty="0">
                <a:solidFill>
                  <a:schemeClr val="tx1"/>
                </a:solidFill>
                <a:ea typeface="Calibri"/>
                <a:cs typeface="Calibri"/>
              </a:rPr>
              <a:t>	</a:t>
            </a:r>
            <a:r>
              <a:rPr lang="ru-RU" sz="1400" b="1" i="1" dirty="0" err="1">
                <a:solidFill>
                  <a:schemeClr val="tx1"/>
                </a:solidFill>
                <a:ea typeface="Calibri"/>
                <a:cs typeface="Calibri"/>
              </a:rPr>
              <a:t>несформированность</a:t>
            </a:r>
            <a:r>
              <a:rPr lang="ru-RU" sz="1400" b="1" i="1" dirty="0">
                <a:solidFill>
                  <a:schemeClr val="tx1"/>
                </a:solidFill>
                <a:ea typeface="Calibri"/>
                <a:cs typeface="Calibri"/>
              </a:rPr>
              <a:t> устойчивых форм</a:t>
            </a:r>
            <a:endParaRPr lang="ru-RU" sz="1400" dirty="0">
              <a:solidFill>
                <a:schemeClr val="tx1"/>
              </a:solidFill>
              <a:ea typeface="Calibri"/>
              <a:cs typeface="Calibri"/>
            </a:endParaRPr>
          </a:p>
          <a:p>
            <a:pPr indent="-241300">
              <a:spcAft>
                <a:spcPts val="280"/>
              </a:spcAft>
            </a:pPr>
            <a:r>
              <a:rPr lang="ru-RU" sz="1400" dirty="0" err="1">
                <a:solidFill>
                  <a:schemeClr val="tx1"/>
                </a:solidFill>
                <a:ea typeface="Calibri"/>
                <a:cs typeface="Calibri"/>
              </a:rPr>
              <a:t>саморегуляции</a:t>
            </a:r>
            <a:r>
              <a:rPr lang="ru-RU" sz="1400" dirty="0">
                <a:solidFill>
                  <a:schemeClr val="tx1"/>
                </a:solidFill>
                <a:ea typeface="Calibri"/>
                <a:cs typeface="Calibri"/>
              </a:rPr>
              <a:t> и произвольной активности.</a:t>
            </a:r>
          </a:p>
          <a:p>
            <a:r>
              <a:rPr lang="ru-RU" sz="1400" b="1" i="1" dirty="0">
                <a:solidFill>
                  <a:schemeClr val="tx1"/>
                </a:solidFill>
                <a:ea typeface="Calibri"/>
                <a:cs typeface="Calibri"/>
              </a:rPr>
              <a:t>Умственная работоспособность:</a:t>
            </a:r>
            <a:r>
              <a:rPr lang="ru-RU" sz="1400" dirty="0">
                <a:solidFill>
                  <a:schemeClr val="tx1"/>
                </a:solidFill>
                <a:latin typeface="Arial Unicode MS"/>
              </a:rPr>
              <a:t> низкая, неравномерная - в связи с когнитивными нарушениями, сниженной мотивацией, </a:t>
            </a:r>
            <a:r>
              <a:rPr lang="ru-RU" sz="1400" dirty="0" err="1">
                <a:solidFill>
                  <a:schemeClr val="tx1"/>
                </a:solidFill>
                <a:latin typeface="Arial Unicode MS"/>
              </a:rPr>
              <a:t>деконцентрацией</a:t>
            </a:r>
            <a:r>
              <a:rPr lang="ru-RU" sz="1400" dirty="0">
                <a:solidFill>
                  <a:schemeClr val="tx1"/>
                </a:solidFill>
                <a:latin typeface="Arial Unicode MS"/>
              </a:rPr>
              <a:t> внимания, инертностью</a:t>
            </a:r>
            <a:r>
              <a:rPr lang="ru-RU" sz="1400" dirty="0">
                <a:solidFill>
                  <a:srgbClr val="000000"/>
                </a:solidFill>
                <a:latin typeface="Arial Unicode MS"/>
              </a:rPr>
              <a:t>, истощаемостью и быстрой </a:t>
            </a:r>
            <a:r>
              <a:rPr lang="ru-RU" sz="1400" dirty="0" err="1">
                <a:solidFill>
                  <a:srgbClr val="000000"/>
                </a:solidFill>
                <a:latin typeface="Arial Unicode MS"/>
              </a:rPr>
              <a:t>пресыщаемостью</a:t>
            </a:r>
            <a:r>
              <a:rPr lang="ru-RU" sz="1800" dirty="0">
                <a:solidFill>
                  <a:srgbClr val="000000"/>
                </a:solidFill>
                <a:latin typeface="Arial Unicode MS"/>
              </a:rPr>
              <a:t>.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spcAft>
                <a:spcPts val="480"/>
              </a:spcAft>
            </a:pP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Организация и продуктивность мыслительной деятельности</a:t>
            </a:r>
            <a:b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2047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556792"/>
            <a:ext cx="8075240" cy="4425355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1500"/>
              </a:spcBef>
              <a:spcAft>
                <a:spcPts val="850"/>
              </a:spcAft>
              <a:buClr>
                <a:srgbClr val="000000"/>
              </a:buClr>
              <a:buSzPts val="2400"/>
              <a:buNone/>
              <a:tabLst>
                <a:tab pos="267970" algn="l"/>
              </a:tabLst>
            </a:pPr>
            <a:r>
              <a:rPr lang="en-US" sz="1400" b="1" i="1" dirty="0" smtClean="0">
                <a:solidFill>
                  <a:srgbClr val="000000"/>
                </a:solidFill>
                <a:ea typeface="Calibri"/>
                <a:cs typeface="Calibri"/>
              </a:rPr>
              <a:t>I. </a:t>
            </a:r>
            <a:r>
              <a:rPr lang="ru-RU" sz="1400" b="1" i="1" dirty="0" smtClean="0">
                <a:solidFill>
                  <a:srgbClr val="000000"/>
                </a:solidFill>
                <a:ea typeface="Calibri"/>
                <a:cs typeface="Calibri"/>
              </a:rPr>
              <a:t>группа</a:t>
            </a:r>
            <a:r>
              <a:rPr lang="ru-RU" sz="1400" b="1" dirty="0" smtClean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Когнитивный ресурс обучаемости </a:t>
            </a:r>
            <a:r>
              <a:rPr lang="ru-RU" sz="1400" dirty="0">
                <a:solidFill>
                  <a:schemeClr val="tx1"/>
                </a:solidFill>
                <a:ea typeface="Calibri"/>
                <a:cs typeface="Calibri"/>
              </a:rPr>
              <a:t>достаточен для освоения цензового уровня образования в среде нормально развивающихся сверстников в те же календарные сроки.</a:t>
            </a:r>
          </a:p>
          <a:p>
            <a:pPr marL="0" indent="0" algn="just">
              <a:spcBef>
                <a:spcPts val="1500"/>
              </a:spcBef>
              <a:spcAft>
                <a:spcPts val="600"/>
              </a:spcAft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Мотивационный ресурс обучаемости </a:t>
            </a:r>
            <a:r>
              <a:rPr lang="ru-RU" sz="1400" dirty="0">
                <a:solidFill>
                  <a:schemeClr val="tx1"/>
                </a:solidFill>
                <a:latin typeface="Times New Roman"/>
                <a:ea typeface="Times New Roman"/>
              </a:rPr>
              <a:t>и зона ближайшего развития ребенка, входящего в данную группу, раскрываются и корректируются в процессе </a:t>
            </a:r>
            <a:r>
              <a:rPr lang="ru-RU" sz="1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обучения.</a:t>
            </a:r>
          </a:p>
          <a:p>
            <a:pPr marL="0" indent="0" algn="just">
              <a:spcBef>
                <a:spcPts val="1500"/>
              </a:spcBef>
              <a:spcAft>
                <a:spcPts val="600"/>
              </a:spcAft>
              <a:buNone/>
            </a:pPr>
            <a:r>
              <a:rPr lang="en-US" sz="1400" b="1" i="1" dirty="0" smtClean="0">
                <a:solidFill>
                  <a:schemeClr val="tx1"/>
                </a:solidFill>
                <a:latin typeface="Times New Roman"/>
                <a:ea typeface="Calibri"/>
                <a:cs typeface="Calibri"/>
              </a:rPr>
              <a:t>II. </a:t>
            </a:r>
            <a:r>
              <a:rPr lang="ru-RU" sz="1400" b="1" i="1" dirty="0" smtClean="0">
                <a:solidFill>
                  <a:schemeClr val="tx1"/>
                </a:solidFill>
                <a:ea typeface="Calibri"/>
                <a:cs typeface="Calibri"/>
              </a:rPr>
              <a:t>группа</a:t>
            </a:r>
            <a:r>
              <a:rPr lang="ru-RU" sz="1400" b="1" dirty="0" smtClean="0">
                <a:solidFill>
                  <a:schemeClr val="tx1"/>
                </a:solidFill>
                <a:ea typeface="Calibri"/>
                <a:cs typeface="Calibri"/>
              </a:rPr>
              <a:t> </a:t>
            </a:r>
            <a:r>
              <a:rPr lang="ru-RU" sz="1400" b="1" dirty="0">
                <a:solidFill>
                  <a:schemeClr val="tx1"/>
                </a:solidFill>
                <a:ea typeface="Calibri"/>
                <a:cs typeface="Calibri"/>
              </a:rPr>
              <a:t>Когнитивный и мотивационный ресурсы обучаемости </a:t>
            </a:r>
            <a:r>
              <a:rPr lang="ru-RU" sz="1400" dirty="0">
                <a:solidFill>
                  <a:schemeClr val="tx1"/>
                </a:solidFill>
                <a:ea typeface="Calibri"/>
                <a:cs typeface="Calibri"/>
              </a:rPr>
              <a:t>вариативны, но в целом ограничены. Зона ближайшего развития ребенка, входящего в данную группу, уточняется и корректируется в процессе обучения достаточен для освоения цензового уровня образования в среде нормально развивающихся сверстников в те же календарные сроки.</a:t>
            </a:r>
          </a:p>
          <a:p>
            <a:pPr marL="0" lvl="0" indent="0" algn="just">
              <a:spcBef>
                <a:spcPts val="1500"/>
              </a:spcBef>
              <a:buClr>
                <a:srgbClr val="000000"/>
              </a:buClr>
              <a:buSzPts val="2400"/>
              <a:buNone/>
              <a:tabLst>
                <a:tab pos="364490" algn="l"/>
              </a:tabLst>
            </a:pPr>
            <a:r>
              <a:rPr lang="en-US" sz="1400" b="1" i="1" dirty="0" smtClean="0">
                <a:solidFill>
                  <a:schemeClr val="tx1"/>
                </a:solidFill>
                <a:ea typeface="Calibri"/>
                <a:cs typeface="Calibri"/>
              </a:rPr>
              <a:t>III . </a:t>
            </a:r>
            <a:r>
              <a:rPr lang="ru-RU" sz="1400" b="1" i="1" dirty="0" smtClean="0">
                <a:solidFill>
                  <a:schemeClr val="tx1"/>
                </a:solidFill>
                <a:ea typeface="Calibri"/>
                <a:cs typeface="Calibri"/>
              </a:rPr>
              <a:t>группа</a:t>
            </a:r>
            <a:r>
              <a:rPr lang="ru-RU" sz="1400" b="1" dirty="0" smtClean="0">
                <a:solidFill>
                  <a:schemeClr val="tx1"/>
                </a:solidFill>
                <a:ea typeface="Calibri"/>
                <a:cs typeface="Calibri"/>
              </a:rPr>
              <a:t> </a:t>
            </a:r>
            <a:r>
              <a:rPr lang="ru-RU" sz="1400" b="1" dirty="0">
                <a:solidFill>
                  <a:schemeClr val="tx1"/>
                </a:solidFill>
                <a:ea typeface="Calibri"/>
                <a:cs typeface="Calibri"/>
              </a:rPr>
              <a:t>Когнитивный и мотивационный ресурсы обучаемости </a:t>
            </a:r>
            <a:r>
              <a:rPr lang="ru-RU" sz="1400" dirty="0">
                <a:solidFill>
                  <a:schemeClr val="tx1"/>
                </a:solidFill>
                <a:ea typeface="Calibri"/>
                <a:cs typeface="Calibri"/>
              </a:rPr>
              <a:t>существенно ограничены. Зона ближайшего развития ребенка, входящего в данную группу, определяется в процессе диагностического обучения.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345"/>
              </a:spcAft>
            </a:pP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Обучаемость</a:t>
            </a:r>
            <a:r>
              <a:rPr lang="ru-RU" sz="14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4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7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b="1" i="1" dirty="0" smtClean="0">
                <a:solidFill>
                  <a:schemeClr val="tx1"/>
                </a:solidFill>
              </a:rPr>
              <a:t>1 группа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В условиях учебной деятельности</a:t>
            </a:r>
            <a:r>
              <a:rPr lang="ru-RU" dirty="0">
                <a:solidFill>
                  <a:schemeClr val="tx1"/>
                </a:solidFill>
              </a:rPr>
              <a:t>: при понимании и способности к усвоению норм и правил коммуникации в учебной обстановке, неустойчивое их соблюдение в связи с мотивационной и личностной незрелостью, недостатками произвольной </a:t>
            </a:r>
            <a:r>
              <a:rPr lang="ru-RU" dirty="0" err="1">
                <a:solidFill>
                  <a:schemeClr val="tx1"/>
                </a:solidFill>
              </a:rPr>
              <a:t>саморегуляции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b="1" dirty="0">
                <a:solidFill>
                  <a:schemeClr val="tx1"/>
                </a:solidFill>
              </a:rPr>
              <a:t>Вне учебной деятельности</a:t>
            </a:r>
            <a:r>
              <a:rPr lang="ru-RU" dirty="0">
                <a:solidFill>
                  <a:schemeClr val="tx1"/>
                </a:solidFill>
              </a:rPr>
              <a:t>: демонстрируют навыки спонтанной, инициативной, но недостаточно упорядоченной и поверхностной коммуникации, порождаемой преимущественно эмоциональными стимулами.</a:t>
            </a:r>
          </a:p>
          <a:p>
            <a:pPr lvl="0"/>
            <a:r>
              <a:rPr lang="ru-RU" b="1" i="1" dirty="0" smtClean="0">
                <a:solidFill>
                  <a:schemeClr val="tx1"/>
                </a:solidFill>
              </a:rPr>
              <a:t>2 группа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В условиях учебной деятельности</a:t>
            </a:r>
            <a:r>
              <a:rPr lang="ru-RU" dirty="0">
                <a:solidFill>
                  <a:schemeClr val="tx1"/>
                </a:solidFill>
              </a:rPr>
              <a:t>: при потенциальной способности к пониманию правил коммуникации в учебной обстановке, затрудненное и/или неустойчивое усвоение и воспроизводство адекватных коммуникативных эталонов.</a:t>
            </a:r>
          </a:p>
          <a:p>
            <a:r>
              <a:rPr lang="ru-RU" b="1" dirty="0">
                <a:solidFill>
                  <a:schemeClr val="tx1"/>
                </a:solidFill>
              </a:rPr>
              <a:t>Вне учебной деятельности</a:t>
            </a:r>
            <a:r>
              <a:rPr lang="ru-RU" dirty="0">
                <a:solidFill>
                  <a:schemeClr val="tx1"/>
                </a:solidFill>
              </a:rPr>
              <a:t>: проявления инициативы и спонтанности в коммуникациях ограничены и носят, преимущественно, реактивный и малоконструктивный характер при обедненном репертуаре и невысоком качестве коммуникативных средств</a:t>
            </a:r>
          </a:p>
          <a:p>
            <a:pPr lvl="0"/>
            <a:r>
              <a:rPr lang="ru-RU" b="1" i="1" dirty="0" smtClean="0">
                <a:solidFill>
                  <a:schemeClr val="tx1"/>
                </a:solidFill>
              </a:rPr>
              <a:t>3 группа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В условиях учебной деятельности</a:t>
            </a:r>
            <a:r>
              <a:rPr lang="ru-RU" dirty="0">
                <a:solidFill>
                  <a:schemeClr val="tx1"/>
                </a:solidFill>
              </a:rPr>
              <a:t>: выраженные трудности понимания правил коммуникации, преимущественное усвоение их на уровне стереотипов, часто реализуемых без учета контекста ситуации.</a:t>
            </a:r>
          </a:p>
          <a:p>
            <a:r>
              <a:rPr lang="ru-RU" b="1" dirty="0">
                <a:solidFill>
                  <a:schemeClr val="tx1"/>
                </a:solidFill>
              </a:rPr>
              <a:t>Вне учебной деятельности</a:t>
            </a:r>
            <a:r>
              <a:rPr lang="ru-RU" dirty="0">
                <a:solidFill>
                  <a:schemeClr val="tx1"/>
                </a:solidFill>
              </a:rPr>
              <a:t>: на фоне выраженного дефицита адекватных средств как вербальной, так и невербальной коммуникации, и низкой способности к пониманию смыслов и контекстов ситуаций взаимодействия с окружающими, речевая и поведенческая активность ребенка либо резко ограничена, либо хаотична, неконтролируема и не соотносима с содержанием задач коммуникации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>Коммуникации</a:t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1938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just">
              <a:lnSpc>
                <a:spcPts val="3500"/>
              </a:lnSpc>
              <a:spcAft>
                <a:spcPts val="765"/>
              </a:spcAft>
              <a:buClr>
                <a:srgbClr val="000000"/>
              </a:buClr>
              <a:buSzPts val="3500"/>
              <a:buNone/>
              <a:tabLst>
                <a:tab pos="65532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Дифференцированность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содержания образования:</a:t>
            </a:r>
          </a:p>
          <a:p>
            <a:pPr marL="0" lvl="0" indent="0">
              <a:lnSpc>
                <a:spcPts val="3910"/>
              </a:lnSpc>
              <a:spcAft>
                <a:spcPts val="930"/>
              </a:spcAft>
              <a:buClr>
                <a:srgbClr val="000000"/>
              </a:buClr>
              <a:buSzPts val="2800"/>
              <a:buNone/>
              <a:tabLst>
                <a:tab pos="58293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-Определение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особых образовательных потребностей и возможностей детей</a:t>
            </a:r>
          </a:p>
          <a:p>
            <a:pPr marL="0" lvl="0" indent="0" algn="just">
              <a:lnSpc>
                <a:spcPts val="3500"/>
              </a:lnSpc>
              <a:spcAft>
                <a:spcPts val="760"/>
              </a:spcAft>
              <a:buClr>
                <a:srgbClr val="000000"/>
              </a:buClr>
              <a:buSzPts val="2800"/>
              <a:buNone/>
              <a:tabLst>
                <a:tab pos="58293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-Коррекционные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подходы обучения</a:t>
            </a:r>
          </a:p>
          <a:p>
            <a:pPr marL="0" lvl="0" indent="0" algn="just">
              <a:lnSpc>
                <a:spcPts val="3890"/>
              </a:lnSpc>
              <a:buClr>
                <a:srgbClr val="000000"/>
              </a:buClr>
              <a:buSzPts val="2800"/>
              <a:buNone/>
              <a:tabLst>
                <a:tab pos="2037080" algn="l"/>
                <a:tab pos="679831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-Предоставления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дифференцированной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коррекционной помощи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lnSpc>
                <a:spcPts val="3890"/>
              </a:lnSpc>
              <a:spcAft>
                <a:spcPts val="600"/>
              </a:spcAft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Индивидуальные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образовательные траектории сопровождения обучающихся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Требования к реализации АООП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3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160</TotalTime>
  <Words>1071</Words>
  <Application>Microsoft Office PowerPoint</Application>
  <PresentationFormat>Экран (4:3)</PresentationFormat>
  <Paragraphs>181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             Концептуальные основы организации образовательного процесса детей с ЗПР по ФГОС НОО обучающихся с ОВЗ </vt:lpstr>
      <vt:lpstr>   Образовательный процесс обучающихся с ЗПР в новой парадигме требований ФГОС НОО обучающихся с ОВЗ </vt:lpstr>
      <vt:lpstr>Презентация PowerPoint</vt:lpstr>
      <vt:lpstr>Презентация PowerPoint</vt:lpstr>
      <vt:lpstr>Познавательная деятельность</vt:lpstr>
      <vt:lpstr>Организация и продуктивность мыслительной деятельности </vt:lpstr>
      <vt:lpstr>Обучаемость </vt:lpstr>
      <vt:lpstr>Коммуникации </vt:lpstr>
      <vt:lpstr>Требования к реализации АООП</vt:lpstr>
      <vt:lpstr> </vt:lpstr>
      <vt:lpstr>Презентация PowerPoint</vt:lpstr>
      <vt:lpstr>Особые образовательные потребности обучающихся III группы</vt:lpstr>
      <vt:lpstr>Специальные образовательные условия определяет статья 79 п.3 № 273-ФЗ об Образовании в РФ</vt:lpstr>
      <vt:lpstr>Особые образовательные  потребности </vt:lpstr>
      <vt:lpstr>Общая характеристика структуры АООП для обучающихся с задержкой психического развития (7.1)</vt:lpstr>
      <vt:lpstr> Адаптированная основная общеобразовательная программа (7.2)</vt:lpstr>
      <vt:lpstr>Вариант 7.1 </vt:lpstr>
      <vt:lpstr>Вариант 7.2 </vt:lpstr>
      <vt:lpstr>Система оценки результатов освоения АООП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Концептуальные основы организации образовательного процесса детей с ЗПР по ФГОС НОО обучающихся с ОВЗ </dc:title>
  <dc:creator>Olga</dc:creator>
  <cp:lastModifiedBy>Olga</cp:lastModifiedBy>
  <cp:revision>15</cp:revision>
  <dcterms:created xsi:type="dcterms:W3CDTF">2018-01-26T02:32:24Z</dcterms:created>
  <dcterms:modified xsi:type="dcterms:W3CDTF">2018-02-12T13:58:09Z</dcterms:modified>
</cp:coreProperties>
</file>