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3" r:id="rId2"/>
    <p:sldId id="256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774" autoAdjust="0"/>
  </p:normalViewPr>
  <p:slideViewPr>
    <p:cSldViewPr snapToGrid="0">
      <p:cViewPr varScale="1">
        <p:scale>
          <a:sx n="62" d="100"/>
          <a:sy n="62" d="100"/>
        </p:scale>
        <p:origin x="-12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033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62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3301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0735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63225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064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8468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410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212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349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686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1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388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433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995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014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8C18-1F17-4D5B-B86F-617DCC6B2EA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FA658D-CACA-4D1C-9772-5DF5E254F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557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724" y="144707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Районный практический семинар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«Инклюзивное образование в современной школе: проблемы, перспективы»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0755" y="209006"/>
            <a:ext cx="9144000" cy="3927974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Мастер-класс </a:t>
            </a:r>
            <a:br>
              <a:rPr lang="ru-RU" sz="4400" b="1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800" u="sng" dirty="0" smtClean="0"/>
              <a:t>Карточка </a:t>
            </a:r>
            <a:r>
              <a:rPr lang="ru-RU" sz="4800" u="sng" dirty="0" smtClean="0"/>
              <a:t>– консультант как один из приёмов работы с детьми с ОВЗ (ЗПР)</a:t>
            </a:r>
            <a:endParaRPr lang="ru-RU" sz="4800" u="sng" dirty="0"/>
          </a:p>
        </p:txBody>
      </p:sp>
    </p:spTree>
    <p:extLst>
      <p:ext uri="{BB962C8B-B14F-4D97-AF65-F5344CB8AC3E}">
        <p14:creationId xmlns="" xmlns:p14="http://schemas.microsoft.com/office/powerpoint/2010/main" val="313726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7212" y="3441290"/>
            <a:ext cx="9060285" cy="4208207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Федеральный Государственный образовательный стандарт НОО направлен на обеспечение разных </a:t>
            </a:r>
            <a:br>
              <a:rPr lang="ru-RU" sz="3200" dirty="0" smtClean="0"/>
            </a:br>
            <a:r>
              <a:rPr lang="ru-RU" sz="3200" dirty="0" smtClean="0"/>
              <a:t>возможностей получения качественного НОО, в том числе учитывает образовательные потребности</a:t>
            </a:r>
            <a:br>
              <a:rPr lang="ru-RU" sz="3200" dirty="0" smtClean="0"/>
            </a:br>
            <a:r>
              <a:rPr lang="ru-RU" sz="3200" dirty="0" smtClean="0"/>
              <a:t>детей с ограниченными возможностями здоровья.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193075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0721" y="2421432"/>
            <a:ext cx="9579428" cy="3039291"/>
          </a:xfrm>
        </p:spPr>
        <p:txBody>
          <a:bodyPr>
            <a:no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400" b="1" dirty="0" smtClean="0">
                <a:solidFill>
                  <a:schemeClr val="tx1"/>
                </a:solidFill>
              </a:rPr>
              <a:t>Цель:</a:t>
            </a:r>
            <a:r>
              <a:rPr lang="ru-RU" sz="3600" dirty="0" smtClean="0">
                <a:solidFill>
                  <a:schemeClr val="tx1"/>
                </a:solidFill>
              </a:rPr>
              <a:t> показать приём работы с детьми с ОВЗ (ЗПР) – карточка - консультант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Задачи: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 познакомить с приём работы с детьми ОВЗ (ЗПР);</a:t>
            </a:r>
            <a:br>
              <a:rPr lang="ru-RU" sz="3600" dirty="0" smtClean="0"/>
            </a:br>
            <a:r>
              <a:rPr lang="ru-RU" sz="3600" dirty="0" smtClean="0"/>
              <a:t>2.  рассмотреть возможность применения карточки – консультант с детьми с ОВЗ (ЗПР) на разных уроках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23104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2777" y="1785257"/>
            <a:ext cx="4483791" cy="377762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Укажи порядок действий.</a:t>
            </a:r>
          </a:p>
          <a:p>
            <a:endParaRPr lang="ru-RU" sz="2400" dirty="0" smtClean="0"/>
          </a:p>
          <a:p>
            <a:r>
              <a:rPr lang="ru-RU" sz="2400" dirty="0" smtClean="0"/>
              <a:t>63 : (30 – 21) + 13</a:t>
            </a:r>
          </a:p>
          <a:p>
            <a:endParaRPr lang="ru-RU" sz="2400" dirty="0" smtClean="0"/>
          </a:p>
          <a:p>
            <a:r>
              <a:rPr lang="ru-RU" sz="2400" dirty="0" smtClean="0"/>
              <a:t>8 * 9 – (15 + 39)</a:t>
            </a:r>
          </a:p>
          <a:p>
            <a:endParaRPr lang="ru-RU" sz="2400" dirty="0" smtClean="0"/>
          </a:p>
          <a:p>
            <a:r>
              <a:rPr lang="ru-RU" sz="2400" dirty="0" smtClean="0"/>
              <a:t>24 : 8 + 9 * 4 : 6 + 12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(70 – 64) * (50 – 46) : (8 + 0)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01394" y="1785257"/>
            <a:ext cx="4572589" cy="377762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Карточка – консультант</a:t>
            </a:r>
          </a:p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1200" dirty="0" smtClean="0"/>
              <a:t>2             1             3</a:t>
            </a:r>
            <a:endParaRPr lang="ru-RU" sz="2400" dirty="0" smtClean="0"/>
          </a:p>
          <a:p>
            <a:r>
              <a:rPr lang="ru-RU" sz="2400" dirty="0" smtClean="0"/>
              <a:t>у : (</a:t>
            </a:r>
            <a:r>
              <a:rPr lang="en-US" sz="2400" dirty="0" smtClean="0"/>
              <a:t>k</a:t>
            </a:r>
            <a:r>
              <a:rPr lang="ru-RU" sz="2400" dirty="0" smtClean="0"/>
              <a:t> – </a:t>
            </a:r>
            <a:r>
              <a:rPr lang="en-US" sz="2400" dirty="0" smtClean="0"/>
              <a:t>h</a:t>
            </a:r>
            <a:r>
              <a:rPr lang="ru-RU" sz="2400" dirty="0" smtClean="0"/>
              <a:t>) + </a:t>
            </a:r>
            <a:r>
              <a:rPr lang="en-US" sz="2400" dirty="0" smtClean="0"/>
              <a:t>n</a:t>
            </a:r>
            <a:endParaRPr lang="ru-RU" sz="2400" dirty="0" smtClean="0"/>
          </a:p>
          <a:p>
            <a:pPr>
              <a:buNone/>
            </a:pPr>
            <a:r>
              <a:rPr lang="ru-RU" sz="2600" dirty="0" smtClean="0"/>
              <a:t>        </a:t>
            </a:r>
            <a:r>
              <a:rPr lang="ru-RU" sz="1300" dirty="0" smtClean="0"/>
              <a:t>2         3             1</a:t>
            </a:r>
            <a:endParaRPr lang="en-US" sz="1300" dirty="0" smtClean="0"/>
          </a:p>
          <a:p>
            <a:r>
              <a:rPr lang="en-US" sz="2400" dirty="0"/>
              <a:t>m</a:t>
            </a:r>
            <a:r>
              <a:rPr lang="ru-RU" sz="2400" dirty="0" smtClean="0"/>
              <a:t> *</a:t>
            </a:r>
            <a:r>
              <a:rPr lang="en-US" sz="2400" dirty="0" smtClean="0"/>
              <a:t> n</a:t>
            </a:r>
            <a:r>
              <a:rPr lang="ru-RU" sz="2400" dirty="0" smtClean="0"/>
              <a:t> – (</a:t>
            </a:r>
            <a:r>
              <a:rPr lang="en-US" sz="2400" dirty="0" smtClean="0"/>
              <a:t>p</a:t>
            </a:r>
            <a:r>
              <a:rPr lang="ru-RU" sz="2400" dirty="0" smtClean="0"/>
              <a:t> + </a:t>
            </a:r>
            <a:r>
              <a:rPr lang="en-US" sz="2400" dirty="0" smtClean="0"/>
              <a:t>d</a:t>
            </a:r>
            <a:r>
              <a:rPr lang="ru-RU" sz="2400" dirty="0" smtClean="0"/>
              <a:t>)</a:t>
            </a:r>
          </a:p>
          <a:p>
            <a:pPr>
              <a:buNone/>
            </a:pPr>
            <a:r>
              <a:rPr lang="ru-RU" sz="1300" dirty="0" smtClean="0"/>
              <a:t>               1        4          2        3        5</a:t>
            </a:r>
            <a:endParaRPr lang="en-US" sz="1300" dirty="0" smtClean="0"/>
          </a:p>
          <a:p>
            <a:r>
              <a:rPr lang="en-US" sz="2400" dirty="0" smtClean="0"/>
              <a:t>p </a:t>
            </a:r>
            <a:r>
              <a:rPr lang="ru-RU" sz="2400" dirty="0" smtClean="0"/>
              <a:t>: </a:t>
            </a:r>
            <a:r>
              <a:rPr lang="en-US" sz="2400" dirty="0" smtClean="0"/>
              <a:t>n</a:t>
            </a:r>
            <a:r>
              <a:rPr lang="ru-RU" sz="2400" dirty="0" smtClean="0"/>
              <a:t> + </a:t>
            </a:r>
            <a:r>
              <a:rPr lang="en-US" sz="2400" dirty="0" smtClean="0"/>
              <a:t>b</a:t>
            </a:r>
            <a:r>
              <a:rPr lang="ru-RU" sz="2400" dirty="0" smtClean="0"/>
              <a:t> * </a:t>
            </a:r>
            <a:r>
              <a:rPr lang="en-US" sz="2400" dirty="0" smtClean="0"/>
              <a:t>a</a:t>
            </a:r>
            <a:r>
              <a:rPr lang="ru-RU" sz="2400" dirty="0" smtClean="0"/>
              <a:t> : </a:t>
            </a:r>
            <a:r>
              <a:rPr lang="en-US" sz="2400" dirty="0" smtClean="0"/>
              <a:t>y</a:t>
            </a:r>
            <a:r>
              <a:rPr lang="ru-RU" sz="2400" dirty="0" smtClean="0"/>
              <a:t> + </a:t>
            </a:r>
            <a:r>
              <a:rPr lang="en-US" sz="2400" dirty="0" smtClean="0"/>
              <a:t>d</a:t>
            </a:r>
            <a:endParaRPr lang="ru-RU" sz="2400" dirty="0" smtClean="0"/>
          </a:p>
          <a:p>
            <a:pPr>
              <a:buNone/>
            </a:pPr>
            <a:r>
              <a:rPr lang="ru-RU" sz="1300" dirty="0" smtClean="0"/>
              <a:t>                  1           4          2           5           3</a:t>
            </a:r>
            <a:endParaRPr lang="en-US" sz="1300" dirty="0" smtClean="0"/>
          </a:p>
          <a:p>
            <a:r>
              <a:rPr lang="ru-RU" sz="2400" dirty="0" smtClean="0"/>
              <a:t>(</a:t>
            </a:r>
            <a:r>
              <a:rPr lang="en-US" sz="2400" dirty="0" smtClean="0"/>
              <a:t>n</a:t>
            </a:r>
            <a:r>
              <a:rPr lang="ru-RU" sz="2400" dirty="0" smtClean="0"/>
              <a:t> – </a:t>
            </a:r>
            <a:r>
              <a:rPr lang="en-US" sz="2400" dirty="0" smtClean="0"/>
              <a:t>p</a:t>
            </a:r>
            <a:r>
              <a:rPr lang="ru-RU" sz="2400" dirty="0" smtClean="0"/>
              <a:t>) * (</a:t>
            </a:r>
            <a:r>
              <a:rPr lang="en-US" sz="2400" dirty="0" smtClean="0"/>
              <a:t>n</a:t>
            </a:r>
            <a:r>
              <a:rPr lang="ru-RU" sz="2400" dirty="0" smtClean="0"/>
              <a:t> – </a:t>
            </a:r>
            <a:r>
              <a:rPr lang="en-US" sz="2400" dirty="0" smtClean="0"/>
              <a:t>k</a:t>
            </a:r>
            <a:r>
              <a:rPr lang="ru-RU" sz="2400" dirty="0" smtClean="0"/>
              <a:t>) : (</a:t>
            </a:r>
            <a:r>
              <a:rPr lang="en-US" sz="2400" dirty="0" smtClean="0"/>
              <a:t>b</a:t>
            </a:r>
            <a:r>
              <a:rPr lang="ru-RU" sz="2400" dirty="0" smtClean="0"/>
              <a:t> + </a:t>
            </a:r>
            <a:r>
              <a:rPr lang="en-US" sz="2400" dirty="0" smtClean="0"/>
              <a:t>c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9842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445" y="1785257"/>
            <a:ext cx="5338916" cy="37776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Подчеркни главные члены и укажи части речи в предложении:</a:t>
            </a:r>
          </a:p>
          <a:p>
            <a:endParaRPr lang="ru-RU" sz="2400" dirty="0" smtClean="0"/>
          </a:p>
          <a:p>
            <a:r>
              <a:rPr lang="ru-RU" sz="3100" dirty="0" smtClean="0">
                <a:solidFill>
                  <a:srgbClr val="00B050"/>
                </a:solidFill>
              </a:rPr>
              <a:t>Выбежал на опушку робкий заяц.</a:t>
            </a:r>
            <a:endParaRPr lang="ru-RU" sz="2400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3484" y="1785257"/>
            <a:ext cx="5130499" cy="37776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Карточка – консультант</a:t>
            </a:r>
          </a:p>
          <a:p>
            <a:endParaRPr lang="ru-RU" sz="2400" dirty="0" smtClean="0"/>
          </a:p>
          <a:p>
            <a:r>
              <a:rPr lang="ru-RU" sz="3300" dirty="0" smtClean="0">
                <a:solidFill>
                  <a:srgbClr val="00B050"/>
                </a:solidFill>
              </a:rPr>
              <a:t>Вышла на поляну старая лосиха.</a:t>
            </a:r>
          </a:p>
          <a:p>
            <a:pPr>
              <a:buNone/>
            </a:pPr>
            <a:r>
              <a:rPr lang="ru-RU" sz="2600" dirty="0" smtClean="0"/>
              <a:t>        </a:t>
            </a:r>
            <a:endParaRPr lang="en-US" sz="1300" dirty="0" smtClean="0"/>
          </a:p>
        </p:txBody>
      </p:sp>
    </p:spTree>
    <p:extLst>
      <p:ext uri="{BB962C8B-B14F-4D97-AF65-F5344CB8AC3E}">
        <p14:creationId xmlns="" xmlns:p14="http://schemas.microsoft.com/office/powerpoint/2010/main" val="22435949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148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Районный практический семинар «Инклюзивное образование в современной школе: проблемы, перспективы»</vt:lpstr>
      <vt:lpstr> Мастер-класс   Карточка – консультант как один из приёмов работы с детьми с ОВЗ (ЗПР)</vt:lpstr>
      <vt:lpstr>   Федеральный Государственный образовательный стандарт НОО направлен на обеспечение разных  возможностей получения качественного НОО, в том числе учитывает образовательные потребности детей с ограниченными возможностями здоровья.   </vt:lpstr>
      <vt:lpstr>  Цель: показать приём работы с детьми с ОВЗ (ЗПР) – карточка - консультант Задачи:  1.  познакомить с приём работы с детьми ОВЗ (ЗПР); 2.  рассмотреть возможность применения карточки – консультант с детьми с ОВЗ (ЗПР) на разных уроках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 – дифференцированный способ обучения с учётом психофизиологических особенностей школьников</dc:title>
  <dc:creator>KK2</dc:creator>
  <cp:lastModifiedBy>2</cp:lastModifiedBy>
  <cp:revision>14</cp:revision>
  <dcterms:created xsi:type="dcterms:W3CDTF">2019-01-25T03:08:46Z</dcterms:created>
  <dcterms:modified xsi:type="dcterms:W3CDTF">2019-04-03T05:52:00Z</dcterms:modified>
</cp:coreProperties>
</file>