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456384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Классный час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000" b="1" dirty="0"/>
              <a:t>5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Помоги себе сам»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/>
              <a:t>   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4.Послушайте </a:t>
            </a:r>
            <a:r>
              <a:rPr lang="ru-RU" sz="2800" b="1" dirty="0">
                <a:solidFill>
                  <a:srgbClr val="FF0000"/>
                </a:solidFill>
              </a:rPr>
              <a:t>«полезный» совет </a:t>
            </a:r>
            <a:r>
              <a:rPr lang="ru-RU" sz="2800" b="1" dirty="0" err="1">
                <a:solidFill>
                  <a:srgbClr val="FF0000"/>
                </a:solidFill>
              </a:rPr>
              <a:t>Г.Остера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           </a:t>
            </a:r>
            <a:r>
              <a:rPr lang="ru-RU" sz="2400" dirty="0" smtClean="0">
                <a:solidFill>
                  <a:srgbClr val="C00000"/>
                </a:solidFill>
              </a:rPr>
              <a:t>Если </a:t>
            </a:r>
            <a:r>
              <a:rPr lang="ru-RU" sz="2400" dirty="0">
                <a:solidFill>
                  <a:srgbClr val="C00000"/>
                </a:solidFill>
              </a:rPr>
              <a:t>друг твой самый лучший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Поскользнулся </a:t>
            </a:r>
            <a:r>
              <a:rPr lang="ru-RU" sz="2400" dirty="0">
                <a:solidFill>
                  <a:srgbClr val="C00000"/>
                </a:solidFill>
              </a:rPr>
              <a:t>и упал,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Покажи </a:t>
            </a:r>
            <a:r>
              <a:rPr lang="ru-RU" sz="2400" dirty="0">
                <a:solidFill>
                  <a:srgbClr val="C00000"/>
                </a:solidFill>
              </a:rPr>
              <a:t>на друга пальцем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И </a:t>
            </a:r>
            <a:r>
              <a:rPr lang="ru-RU" sz="2400" dirty="0">
                <a:solidFill>
                  <a:srgbClr val="C00000"/>
                </a:solidFill>
              </a:rPr>
              <a:t>хватайся за живот.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Пусть </a:t>
            </a:r>
            <a:r>
              <a:rPr lang="ru-RU" sz="2400" dirty="0">
                <a:solidFill>
                  <a:srgbClr val="C00000"/>
                </a:solidFill>
              </a:rPr>
              <a:t>он видит лежа в луже,-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Ты </a:t>
            </a:r>
            <a:r>
              <a:rPr lang="ru-RU" sz="2400" dirty="0">
                <a:solidFill>
                  <a:srgbClr val="C00000"/>
                </a:solidFill>
              </a:rPr>
              <a:t>ни чуть не огорчен.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Настоящий </a:t>
            </a:r>
            <a:r>
              <a:rPr lang="ru-RU" sz="2400" dirty="0">
                <a:solidFill>
                  <a:srgbClr val="C00000"/>
                </a:solidFill>
              </a:rPr>
              <a:t>друг не любит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     Огорчать </a:t>
            </a:r>
            <a:r>
              <a:rPr lang="ru-RU" sz="2400" dirty="0">
                <a:solidFill>
                  <a:srgbClr val="C00000"/>
                </a:solidFill>
              </a:rPr>
              <a:t>своих друзей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Не </a:t>
            </a:r>
            <a:r>
              <a:rPr lang="ru-RU" sz="2000" dirty="0">
                <a:solidFill>
                  <a:srgbClr val="0070C0"/>
                </a:solidFill>
              </a:rPr>
              <a:t>приходилось ли вам видеть в нашей школе </a:t>
            </a:r>
            <a:r>
              <a:rPr lang="ru-RU" sz="2000" dirty="0" smtClean="0">
                <a:solidFill>
                  <a:srgbClr val="0070C0"/>
                </a:solidFill>
              </a:rPr>
              <a:t>подобных сцен</a:t>
            </a:r>
            <a:r>
              <a:rPr lang="ru-RU" sz="2000" dirty="0">
                <a:solidFill>
                  <a:srgbClr val="0070C0"/>
                </a:solidFill>
              </a:rPr>
              <a:t>? Как бы вы </a:t>
            </a:r>
            <a:r>
              <a:rPr lang="ru-RU" sz="2000" dirty="0" smtClean="0">
                <a:solidFill>
                  <a:srgbClr val="0070C0"/>
                </a:solidFill>
              </a:rPr>
              <a:t> поступили </a:t>
            </a:r>
            <a:r>
              <a:rPr lang="ru-RU" sz="2000" dirty="0">
                <a:solidFill>
                  <a:srgbClr val="0070C0"/>
                </a:solidFill>
              </a:rPr>
              <a:t>в аналогичной ситуации?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- </a:t>
            </a:r>
            <a:r>
              <a:rPr lang="ru-RU" sz="2000" dirty="0" smtClean="0">
                <a:solidFill>
                  <a:srgbClr val="0070C0"/>
                </a:solidFill>
              </a:rPr>
              <a:t>   В </a:t>
            </a:r>
            <a:r>
              <a:rPr lang="ru-RU" sz="2000" dirty="0">
                <a:solidFill>
                  <a:srgbClr val="0070C0"/>
                </a:solidFill>
              </a:rPr>
              <a:t>чем смысл пословицы «Смеется тот-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кто </a:t>
            </a:r>
            <a:r>
              <a:rPr lang="ru-RU" sz="2000" dirty="0">
                <a:solidFill>
                  <a:srgbClr val="0070C0"/>
                </a:solidFill>
              </a:rPr>
              <a:t>смеется последним»?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5. Игра «Закончи предложение»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2800" dirty="0" smtClean="0">
                <a:solidFill>
                  <a:srgbClr val="0070C0"/>
                </a:solidFill>
              </a:rPr>
              <a:t>Я </a:t>
            </a:r>
            <a:r>
              <a:rPr lang="ru-RU" sz="2800" dirty="0">
                <a:solidFill>
                  <a:srgbClr val="0070C0"/>
                </a:solidFill>
              </a:rPr>
              <a:t>люблю свою школу и хочу, чтобы в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           ней</a:t>
            </a:r>
            <a:r>
              <a:rPr lang="ru-RU" sz="2800" dirty="0">
                <a:solidFill>
                  <a:srgbClr val="0070C0"/>
                </a:solidFill>
              </a:rPr>
              <a:t>……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6</a:t>
            </a:r>
            <a:r>
              <a:rPr lang="ru-RU" sz="2800" b="1" dirty="0">
                <a:solidFill>
                  <a:srgbClr val="FF0000"/>
                </a:solidFill>
              </a:rPr>
              <a:t>. Запомни мудрые слова </a:t>
            </a:r>
            <a:r>
              <a:rPr lang="ru-RU" sz="2800" b="1" dirty="0">
                <a:solidFill>
                  <a:srgbClr val="0070C0"/>
                </a:solidFill>
              </a:rPr>
              <a:t>«Помоги себе сам».</a:t>
            </a:r>
          </a:p>
          <a:p>
            <a:pPr marL="0" indent="0">
              <a:buNone/>
            </a:pPr>
            <a:r>
              <a:rPr lang="ru-RU" sz="2800" dirty="0" smtClean="0"/>
              <a:t>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r>
              <a:rPr lang="ru-RU" sz="2800" b="1" dirty="0">
                <a:solidFill>
                  <a:srgbClr val="FF0000"/>
                </a:solidFill>
              </a:rPr>
              <a:t>. Итог классного часа.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64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1. Анализ ситуации.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        </a:t>
            </a:r>
            <a:r>
              <a:rPr lang="ru-RU" sz="2800" b="1" dirty="0" smtClean="0">
                <a:solidFill>
                  <a:srgbClr val="00B050"/>
                </a:solidFill>
              </a:rPr>
              <a:t>      1</a:t>
            </a:r>
            <a:r>
              <a:rPr lang="ru-RU" sz="2800" b="1" dirty="0">
                <a:solidFill>
                  <a:srgbClr val="00B050"/>
                </a:solidFill>
              </a:rPr>
              <a:t>. </a:t>
            </a:r>
            <a:r>
              <a:rPr lang="ru-RU" sz="2800" b="1" dirty="0" smtClean="0">
                <a:solidFill>
                  <a:srgbClr val="00B050"/>
                </a:solidFill>
              </a:rPr>
              <a:t> Скоро </a:t>
            </a:r>
            <a:r>
              <a:rPr lang="ru-RU" sz="2800" b="1" dirty="0">
                <a:solidFill>
                  <a:srgbClr val="00B050"/>
                </a:solidFill>
              </a:rPr>
              <a:t>в школу.</a:t>
            </a:r>
            <a:endParaRPr lang="ru-RU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Слыхали </a:t>
            </a:r>
            <a:r>
              <a:rPr lang="ru-RU" sz="2000" dirty="0">
                <a:solidFill>
                  <a:srgbClr val="0070C0"/>
                </a:solidFill>
              </a:rPr>
              <a:t>радостную весть?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Мне </a:t>
            </a:r>
            <a:r>
              <a:rPr lang="ru-RU" sz="2000" dirty="0">
                <a:solidFill>
                  <a:srgbClr val="0070C0"/>
                </a:solidFill>
              </a:rPr>
              <a:t>скоро будет ровно шесть!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А </a:t>
            </a:r>
            <a:r>
              <a:rPr lang="ru-RU" sz="2000" dirty="0">
                <a:solidFill>
                  <a:srgbClr val="0070C0"/>
                </a:solidFill>
              </a:rPr>
              <a:t>если человеку шесть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 </a:t>
            </a: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у него тетради </a:t>
            </a:r>
            <a:r>
              <a:rPr lang="ru-RU" sz="2000" dirty="0" smtClean="0">
                <a:solidFill>
                  <a:srgbClr val="0070C0"/>
                </a:solidFill>
              </a:rPr>
              <a:t>есть,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ранец есть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 </a:t>
            </a: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форма есть,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счетных палочек не счесть,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И </a:t>
            </a:r>
            <a:r>
              <a:rPr lang="ru-RU" sz="2000" dirty="0">
                <a:solidFill>
                  <a:srgbClr val="0070C0"/>
                </a:solidFill>
              </a:rPr>
              <a:t>он читать старается,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То </a:t>
            </a:r>
            <a:r>
              <a:rPr lang="ru-RU" sz="2000" dirty="0">
                <a:solidFill>
                  <a:srgbClr val="0070C0"/>
                </a:solidFill>
              </a:rPr>
              <a:t>значит он (вернее — я)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То </a:t>
            </a:r>
            <a:r>
              <a:rPr lang="ru-RU" sz="2000" dirty="0">
                <a:solidFill>
                  <a:srgbClr val="0070C0"/>
                </a:solidFill>
              </a:rPr>
              <a:t>значит он (точнее — я)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Он </a:t>
            </a:r>
            <a:r>
              <a:rPr lang="ru-RU" sz="2000" dirty="0">
                <a:solidFill>
                  <a:srgbClr val="0070C0"/>
                </a:solidFill>
              </a:rPr>
              <a:t>в школу собирается!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                                             </a:t>
            </a:r>
            <a:r>
              <a:rPr lang="ru-RU" sz="1800" i="1" dirty="0" smtClean="0"/>
              <a:t>И</a:t>
            </a:r>
            <a:r>
              <a:rPr lang="ru-RU" sz="1800" i="1" dirty="0"/>
              <a:t>. </a:t>
            </a:r>
            <a:r>
              <a:rPr lang="ru-RU" sz="1800" i="1" dirty="0" err="1"/>
              <a:t>Токмакова</a:t>
            </a:r>
            <a:endParaRPr lang="ru-RU" sz="1800" dirty="0"/>
          </a:p>
          <a:p>
            <a:pPr marL="0" indent="0">
              <a:buNone/>
            </a:pPr>
            <a:r>
              <a:rPr lang="ru-RU" sz="1800" i="1" dirty="0"/>
              <a:t>- </a:t>
            </a:r>
            <a:r>
              <a:rPr lang="ru-RU" sz="1800" dirty="0"/>
              <a:t>С каким настроением ребенок собирается в школу?</a:t>
            </a:r>
          </a:p>
          <a:p>
            <a:pPr marL="0" indent="0">
              <a:buNone/>
            </a:pPr>
            <a:r>
              <a:rPr lang="ru-RU" sz="1800" dirty="0"/>
              <a:t>- Почему дети стремятся в школу?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6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2. Актуализация знаний.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       Прочитайте </a:t>
            </a:r>
            <a:r>
              <a:rPr lang="ru-RU" sz="2400" dirty="0"/>
              <a:t>мудрые мысли. Каждый из вас </a:t>
            </a:r>
            <a:r>
              <a:rPr lang="ru-RU" sz="2400" dirty="0" smtClean="0"/>
              <a:t>вслух               прочитает </a:t>
            </a:r>
            <a:r>
              <a:rPr lang="ru-RU" sz="2400" dirty="0"/>
              <a:t>то высказывание, которое наиболее точно отражает ваше отношение к школе и школьной работе. Согласитесь ли вы с мыслью. Что учеба- это серьезная и трудная работа, требующая значительных усилий. Сейчас мы выслушаем мнение каждого по этому поводу.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52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Человек, помоги себе сам.» </a:t>
            </a:r>
            <a:r>
              <a:rPr lang="ru-RU" sz="2800" i="1" dirty="0"/>
              <a:t>(</a:t>
            </a:r>
            <a:r>
              <a:rPr lang="ru-RU" sz="2800" i="1" dirty="0" err="1"/>
              <a:t>Л.Бетховен</a:t>
            </a:r>
            <a:r>
              <a:rPr lang="ru-RU" sz="2800" i="1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«Нет без явного усиленного трудолюбия ни талантов, ни гениев.» </a:t>
            </a:r>
            <a:r>
              <a:rPr lang="ru-RU" sz="2800" i="1" dirty="0"/>
              <a:t>(</a:t>
            </a:r>
            <a:r>
              <a:rPr lang="ru-RU" sz="2800" i="1" dirty="0" err="1"/>
              <a:t>Д.Менделеев</a:t>
            </a:r>
            <a:r>
              <a:rPr lang="ru-RU" sz="2800" i="1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«Высшее счастье человека находится не на </a:t>
            </a:r>
            <a:r>
              <a:rPr lang="ru-RU" dirty="0" smtClean="0">
                <a:solidFill>
                  <a:srgbClr val="C00000"/>
                </a:solidFill>
              </a:rPr>
              <a:t>краю </a:t>
            </a:r>
            <a:r>
              <a:rPr lang="ru-RU" dirty="0">
                <a:solidFill>
                  <a:srgbClr val="C00000"/>
                </a:solidFill>
              </a:rPr>
              <a:t>его сил.»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И.Ефремов</a:t>
            </a:r>
            <a:r>
              <a:rPr lang="ru-RU" sz="2800" i="1" dirty="0"/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>
                <a:solidFill>
                  <a:srgbClr val="C00000"/>
                </a:solidFill>
              </a:rPr>
              <a:t>Быть человеком- это чувствовать свою </a:t>
            </a:r>
            <a:r>
              <a:rPr lang="ru-RU" dirty="0" smtClean="0">
                <a:solidFill>
                  <a:srgbClr val="C00000"/>
                </a:solidFill>
              </a:rPr>
              <a:t>ответственность</a:t>
            </a:r>
            <a:r>
              <a:rPr lang="ru-RU" dirty="0">
                <a:solidFill>
                  <a:srgbClr val="C00000"/>
                </a:solidFill>
              </a:rPr>
              <a:t>.» </a:t>
            </a:r>
            <a:r>
              <a:rPr lang="ru-RU" sz="2800" i="1" dirty="0"/>
              <a:t>(</a:t>
            </a:r>
            <a:r>
              <a:rPr lang="ru-RU" sz="2800" i="1" dirty="0" err="1"/>
              <a:t>А.Экзюпери</a:t>
            </a:r>
            <a:r>
              <a:rPr lang="ru-RU" sz="2800" i="1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9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3. Беседа по теме.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427168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а</a:t>
            </a:r>
            <a:r>
              <a:rPr lang="ru-RU" sz="2000" dirty="0">
                <a:solidFill>
                  <a:srgbClr val="0070C0"/>
                </a:solidFill>
              </a:rPr>
              <a:t>) Нарисуй свою школу или класс, или то место в школе, </a:t>
            </a:r>
            <a:r>
              <a:rPr lang="ru-RU" sz="2000" dirty="0" smtClean="0">
                <a:solidFill>
                  <a:srgbClr val="0070C0"/>
                </a:solidFill>
              </a:rPr>
              <a:t>где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    вам </a:t>
            </a:r>
            <a:r>
              <a:rPr lang="ru-RU" sz="2000" dirty="0">
                <a:solidFill>
                  <a:srgbClr val="0070C0"/>
                </a:solidFill>
              </a:rPr>
              <a:t>уютно, комфортно, хорошо.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б</a:t>
            </a:r>
            <a:r>
              <a:rPr lang="ru-RU" sz="2000" dirty="0">
                <a:solidFill>
                  <a:srgbClr val="0070C0"/>
                </a:solidFill>
              </a:rPr>
              <a:t>) Расскажите о школе, сделайте ей комплимент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- </a:t>
            </a:r>
            <a:r>
              <a:rPr lang="ru-RU" sz="2000" dirty="0">
                <a:solidFill>
                  <a:srgbClr val="0070C0"/>
                </a:solidFill>
              </a:rPr>
              <a:t>Для чего нужна школа? Зачем вы сюда приходите?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- </a:t>
            </a:r>
            <a:r>
              <a:rPr lang="ru-RU" sz="2000" dirty="0">
                <a:solidFill>
                  <a:srgbClr val="0070C0"/>
                </a:solidFill>
              </a:rPr>
              <a:t>Какие трудности и в чем вы испытываете в школе?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- </a:t>
            </a:r>
            <a:r>
              <a:rPr lang="ru-RU" sz="2000" dirty="0">
                <a:solidFill>
                  <a:srgbClr val="0070C0"/>
                </a:solidFill>
              </a:rPr>
              <a:t>Как вы понимаете слово «трудность», в основе этого слова</a:t>
            </a:r>
            <a:r>
              <a:rPr lang="ru-RU" sz="2000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  слово </a:t>
            </a:r>
            <a:r>
              <a:rPr lang="ru-RU" sz="2000" dirty="0">
                <a:solidFill>
                  <a:srgbClr val="0070C0"/>
                </a:solidFill>
              </a:rPr>
              <a:t>«труд»?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- Как вы относитесь к слову «преодоление», смысл — встреча с препятствием? Как эти два слова влияют на ваше желание учиться?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- Как вы понимаете слова: терпение, настойчивость, воля? Можно ли добиться успехов без этих качеств, </a:t>
            </a:r>
            <a:r>
              <a:rPr lang="ru-RU" sz="2000" dirty="0" smtClean="0">
                <a:solidFill>
                  <a:srgbClr val="0070C0"/>
                </a:solidFill>
              </a:rPr>
              <a:t>присущих         </a:t>
            </a:r>
            <a:r>
              <a:rPr lang="ru-RU" sz="2000" dirty="0">
                <a:solidFill>
                  <a:srgbClr val="0070C0"/>
                </a:solidFill>
              </a:rPr>
              <a:t>человеку?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- Можно </a:t>
            </a:r>
            <a:r>
              <a:rPr lang="ru-RU" sz="2000" dirty="0">
                <a:solidFill>
                  <a:srgbClr val="0070C0"/>
                </a:solidFill>
              </a:rPr>
              <a:t>ли прожить без цели, какой </a:t>
            </a:r>
            <a:r>
              <a:rPr lang="ru-RU" sz="2000" dirty="0" smtClean="0">
                <a:solidFill>
                  <a:srgbClr val="0070C0"/>
                </a:solidFill>
              </a:rPr>
              <a:t>должна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быть цель, нужно ли всегда выбирать цель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только </a:t>
            </a:r>
            <a:r>
              <a:rPr lang="ru-RU" sz="2000" dirty="0">
                <a:solidFill>
                  <a:srgbClr val="0070C0"/>
                </a:solidFill>
              </a:rPr>
              <a:t>по силам?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1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- Видите</a:t>
            </a:r>
            <a:r>
              <a:rPr lang="ru-RU" sz="2800" dirty="0">
                <a:solidFill>
                  <a:srgbClr val="0070C0"/>
                </a:solidFill>
              </a:rPr>
              <a:t>, о каких серьезных вещах мы сегодня говорили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</a:rPr>
              <a:t>Как </a:t>
            </a:r>
            <a:r>
              <a:rPr lang="ru-RU" sz="2800" dirty="0">
                <a:solidFill>
                  <a:srgbClr val="0070C0"/>
                </a:solidFill>
              </a:rPr>
              <a:t>вы думаете почему? </a:t>
            </a:r>
            <a:r>
              <a:rPr lang="ru-RU" sz="2400" dirty="0">
                <a:solidFill>
                  <a:srgbClr val="C00000"/>
                </a:solidFill>
              </a:rPr>
              <a:t>Да потому, что школа это не только праздник, это большой труд воли, ума, сердца. 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</a:rPr>
              <a:t>Вспомните </a:t>
            </a:r>
            <a:r>
              <a:rPr lang="ru-RU" sz="2800" dirty="0">
                <a:solidFill>
                  <a:srgbClr val="0070C0"/>
                </a:solidFill>
              </a:rPr>
              <a:t>стихотворение </a:t>
            </a:r>
            <a:r>
              <a:rPr lang="ru-RU" sz="2800" dirty="0" err="1">
                <a:solidFill>
                  <a:srgbClr val="0070C0"/>
                </a:solidFill>
              </a:rPr>
              <a:t>С.Маршака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dirty="0">
                <a:solidFill>
                  <a:srgbClr val="C00000"/>
                </a:solidFill>
              </a:rPr>
              <a:t>Кот и лодыри».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Сейчас </a:t>
            </a:r>
            <a:r>
              <a:rPr lang="ru-RU" sz="2800" dirty="0">
                <a:solidFill>
                  <a:srgbClr val="0070C0"/>
                </a:solidFill>
              </a:rPr>
              <a:t>мы все вместе прочитаем его.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rgbClr val="0070C0"/>
                </a:solidFill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</a:rPr>
              <a:t>         </a:t>
            </a:r>
            <a:r>
              <a:rPr lang="ru-RU" sz="2400" i="1" dirty="0" smtClean="0"/>
              <a:t>(</a:t>
            </a:r>
            <a:r>
              <a:rPr lang="ru-RU" sz="2400" i="1" dirty="0"/>
              <a:t>Читают дети)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>
                <a:solidFill>
                  <a:srgbClr val="C00000"/>
                </a:solidFill>
              </a:rPr>
              <a:t>. Собирались лодыри на урок,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А </a:t>
            </a:r>
            <a:r>
              <a:rPr lang="ru-RU" sz="2800" dirty="0">
                <a:solidFill>
                  <a:srgbClr val="C00000"/>
                </a:solidFill>
              </a:rPr>
              <a:t>попали лодыри на каток.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Толстый </a:t>
            </a:r>
            <a:r>
              <a:rPr lang="ru-RU" sz="2800" dirty="0">
                <a:solidFill>
                  <a:srgbClr val="C00000"/>
                </a:solidFill>
              </a:rPr>
              <a:t>ранец с книжками на спине,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А </a:t>
            </a:r>
            <a:r>
              <a:rPr lang="ru-RU" sz="2800" dirty="0">
                <a:solidFill>
                  <a:srgbClr val="C00000"/>
                </a:solidFill>
              </a:rPr>
              <a:t>коньки под мышками на ремне.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</a:t>
            </a:r>
            <a:r>
              <a:rPr lang="ru-RU" sz="2800" dirty="0" smtClean="0">
                <a:solidFill>
                  <a:srgbClr val="0070C0"/>
                </a:solidFill>
              </a:rPr>
              <a:t>2</a:t>
            </a:r>
            <a:r>
              <a:rPr lang="ru-RU" sz="2800" dirty="0">
                <a:solidFill>
                  <a:srgbClr val="0070C0"/>
                </a:solidFill>
              </a:rPr>
              <a:t>. Видят, видят лодыри: из ворот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     Хмурый </a:t>
            </a:r>
            <a:r>
              <a:rPr lang="ru-RU" sz="2800" dirty="0">
                <a:solidFill>
                  <a:srgbClr val="0070C0"/>
                </a:solidFill>
              </a:rPr>
              <a:t>и ободранный кот идет.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     Спрашивают </a:t>
            </a:r>
            <a:r>
              <a:rPr lang="ru-RU" sz="2800" dirty="0">
                <a:solidFill>
                  <a:srgbClr val="0070C0"/>
                </a:solidFill>
              </a:rPr>
              <a:t>лодыри у него: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   - </a:t>
            </a:r>
            <a:r>
              <a:rPr lang="ru-RU" sz="2800" dirty="0">
                <a:solidFill>
                  <a:srgbClr val="0070C0"/>
                </a:solidFill>
              </a:rPr>
              <a:t>Ты чего нахмурился, от чего?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3. Замяукал жалобно серый кот: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- Мне, коту усатому, скоро год.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И красив я, лодыри, и умен,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А письму и грамоте не учен.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         </a:t>
            </a:r>
            <a:r>
              <a:rPr lang="ru-RU" sz="2800" dirty="0" smtClean="0">
                <a:solidFill>
                  <a:srgbClr val="0070C0"/>
                </a:solidFill>
              </a:rPr>
              <a:t>4</a:t>
            </a:r>
            <a:r>
              <a:rPr lang="ru-RU" sz="2800" dirty="0">
                <a:solidFill>
                  <a:srgbClr val="0070C0"/>
                </a:solidFill>
              </a:rPr>
              <a:t>. А теперь без грамоты пропадешь,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Далеко </a:t>
            </a:r>
            <a:r>
              <a:rPr lang="ru-RU" sz="2800" dirty="0">
                <a:solidFill>
                  <a:srgbClr val="0070C0"/>
                </a:solidFill>
              </a:rPr>
              <a:t>без грамоты не уйдешь.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Не </a:t>
            </a:r>
            <a:r>
              <a:rPr lang="ru-RU" sz="2800" dirty="0">
                <a:solidFill>
                  <a:srgbClr val="0070C0"/>
                </a:solidFill>
              </a:rPr>
              <a:t>попить без грамоты, не поесть,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        На </a:t>
            </a:r>
            <a:r>
              <a:rPr lang="ru-RU" sz="2800" dirty="0">
                <a:solidFill>
                  <a:srgbClr val="0070C0"/>
                </a:solidFill>
              </a:rPr>
              <a:t>воротах номера не прочесть!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  </a:t>
            </a:r>
            <a:r>
              <a:rPr lang="ru-RU" sz="2800" dirty="0" smtClean="0">
                <a:solidFill>
                  <a:srgbClr val="C00000"/>
                </a:solidFill>
              </a:rPr>
              <a:t>5</a:t>
            </a:r>
            <a:r>
              <a:rPr lang="ru-RU" sz="2800" dirty="0">
                <a:solidFill>
                  <a:srgbClr val="C00000"/>
                </a:solidFill>
              </a:rPr>
              <a:t>. Отвечают лодыри:- Милый кот,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Нам </a:t>
            </a:r>
            <a:r>
              <a:rPr lang="ru-RU" sz="2800" dirty="0">
                <a:solidFill>
                  <a:srgbClr val="C00000"/>
                </a:solidFill>
              </a:rPr>
              <a:t>пойдет тринадцатый скоро год.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Учат </a:t>
            </a:r>
            <a:r>
              <a:rPr lang="ru-RU" sz="2800" dirty="0">
                <a:solidFill>
                  <a:srgbClr val="C00000"/>
                </a:solidFill>
              </a:rPr>
              <a:t>нас и грамоте и письму,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А </a:t>
            </a:r>
            <a:r>
              <a:rPr lang="ru-RU" sz="2800" dirty="0">
                <a:solidFill>
                  <a:srgbClr val="C00000"/>
                </a:solidFill>
              </a:rPr>
              <a:t>не могут выучить ничему.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6. Нам учиться лодырям, что-то лень.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На коньках катаемся целый день.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Мы не пишем грифелем на доске,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А коньками пишем мы на катке!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8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 7</a:t>
            </a:r>
            <a:r>
              <a:rPr lang="ru-RU" sz="2800" dirty="0">
                <a:solidFill>
                  <a:srgbClr val="C00000"/>
                </a:solidFill>
              </a:rPr>
              <a:t>. Отвечает лодырям серый кот: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   - </a:t>
            </a:r>
            <a:r>
              <a:rPr lang="ru-RU" sz="2800" dirty="0">
                <a:solidFill>
                  <a:srgbClr val="C00000"/>
                </a:solidFill>
              </a:rPr>
              <a:t>Мне коту усатому, скоро год.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     Много </a:t>
            </a:r>
            <a:r>
              <a:rPr lang="ru-RU" sz="2800" dirty="0">
                <a:solidFill>
                  <a:srgbClr val="C00000"/>
                </a:solidFill>
              </a:rPr>
              <a:t>знал я лодырей вроде вас,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     А </a:t>
            </a:r>
            <a:r>
              <a:rPr lang="ru-RU" sz="2800" dirty="0">
                <a:solidFill>
                  <a:srgbClr val="C00000"/>
                </a:solidFill>
              </a:rPr>
              <a:t>с такими встретился в первый раз!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- Почему старый кот не понимает лодырей?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- Чему кроме грамоты вы научились в школе?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769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Классный час  5 класс   «Помоги себе сам»              </vt:lpstr>
      <vt:lpstr>1. Анализ ситуации.   </vt:lpstr>
      <vt:lpstr>2. Актуализация знаний. </vt:lpstr>
      <vt:lpstr>Презентация PowerPoint</vt:lpstr>
      <vt:lpstr>3. Беседа по теме.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4.Послушайте «полезный» совет Г.Остера. </vt:lpstr>
      <vt:lpstr> 5. Игра «Закончи предложение»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Пасхальный</dc:title>
  <dc:creator>Фокина Лидия Петровна</dc:creator>
  <cp:keywords>Шаблон презентации</cp:keywords>
  <cp:lastModifiedBy>Пользователь</cp:lastModifiedBy>
  <cp:revision>15</cp:revision>
  <dcterms:created xsi:type="dcterms:W3CDTF">2017-02-23T13:11:39Z</dcterms:created>
  <dcterms:modified xsi:type="dcterms:W3CDTF">2017-11-22T14:31:29Z</dcterms:modified>
</cp:coreProperties>
</file>