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80" r:id="rId2"/>
    <p:sldId id="256" r:id="rId3"/>
    <p:sldId id="279" r:id="rId4"/>
    <p:sldId id="257" r:id="rId5"/>
    <p:sldId id="258" r:id="rId6"/>
    <p:sldId id="260" r:id="rId7"/>
    <p:sldId id="259" r:id="rId8"/>
    <p:sldId id="261" r:id="rId9"/>
    <p:sldId id="262" r:id="rId10"/>
    <p:sldId id="264" r:id="rId11"/>
    <p:sldId id="263" r:id="rId12"/>
    <p:sldId id="266" r:id="rId13"/>
    <p:sldId id="267" r:id="rId14"/>
    <p:sldId id="272" r:id="rId15"/>
    <p:sldId id="270" r:id="rId16"/>
    <p:sldId id="269" r:id="rId17"/>
    <p:sldId id="271" r:id="rId18"/>
    <p:sldId id="273" r:id="rId19"/>
    <p:sldId id="274" r:id="rId20"/>
    <p:sldId id="275" r:id="rId21"/>
    <p:sldId id="276" r:id="rId22"/>
    <p:sldId id="277" r:id="rId23"/>
    <p:sldId id="278" r:id="rId24"/>
    <p:sldId id="28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5179" autoAdjust="0"/>
  </p:normalViewPr>
  <p:slideViewPr>
    <p:cSldViewPr snapToGrid="0">
      <p:cViewPr>
        <p:scale>
          <a:sx n="69" d="100"/>
          <a:sy n="69" d="100"/>
        </p:scale>
        <p:origin x="198" y="-12"/>
      </p:cViewPr>
      <p:guideLst>
        <p:guide orient="horz" pos="2160"/>
        <p:guide pos="3840"/>
      </p:guideLst>
    </p:cSldViewPr>
  </p:slideViewPr>
  <p:outlineViewPr>
    <p:cViewPr>
      <p:scale>
        <a:sx n="33" d="100"/>
        <a:sy n="33" d="100"/>
      </p:scale>
      <p:origin x="48" y="1429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3D96F47-5BC4-478B-8175-52E4C0F89856}" type="datetimeFigureOut">
              <a:rPr lang="ru-RU" smtClean="0"/>
              <a:pPr/>
              <a:t>14.05.2016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F38A7-B944-4785-B550-A0FF34D3B542}" type="slidenum">
              <a:rPr lang="ru-RU" smtClean="0"/>
              <a:pPr/>
              <a:t>‹#›</a:t>
            </a:fld>
            <a:endParaRPr lang="ru-RU"/>
          </a:p>
        </p:txBody>
      </p:sp>
    </p:spTree>
    <p:extLst>
      <p:ext uri="{BB962C8B-B14F-4D97-AF65-F5344CB8AC3E}">
        <p14:creationId xmlns:p14="http://schemas.microsoft.com/office/powerpoint/2010/main" xmlns="" val="67382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FAF38A7-B944-4785-B550-A0FF34D3B542}"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AF38A7-B944-4785-B550-A0FF34D3B542}" type="slidenum">
              <a:rPr lang="ru-RU" smtClean="0"/>
              <a:pPr/>
              <a:t>13</a:t>
            </a:fld>
            <a:endParaRPr lang="ru-RU"/>
          </a:p>
        </p:txBody>
      </p:sp>
    </p:spTree>
    <p:extLst>
      <p:ext uri="{BB962C8B-B14F-4D97-AF65-F5344CB8AC3E}">
        <p14:creationId xmlns:p14="http://schemas.microsoft.com/office/powerpoint/2010/main" xmlns="" val="120127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77401" y="1544813"/>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F168DE7-3A9B-4840-9EEE-ECF81036E60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168DE7-3A9B-4840-9EEE-ECF81036E60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3"/>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689600" y="1600203"/>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3"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72"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3" y="1516914"/>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72" y="1516914"/>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8" name="Номер слайда 7"/>
          <p:cNvSpPr>
            <a:spLocks noGrp="1"/>
          </p:cNvSpPr>
          <p:nvPr>
            <p:ph type="sldNum" sz="quarter" idx="11"/>
          </p:nvPr>
        </p:nvSpPr>
        <p:spPr/>
        <p:txBody>
          <a:bodyPr/>
          <a:lstStyle/>
          <a:p>
            <a:fld id="{2F168DE7-3A9B-4840-9EEE-ECF81036E60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1981201"/>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E805DC-9412-46CF-838F-C4C4A9B82507}"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875264" y="6422067"/>
            <a:ext cx="1016000" cy="365125"/>
          </a:xfrm>
        </p:spPr>
        <p:txBody>
          <a:bodyPr/>
          <a:lstStyle/>
          <a:p>
            <a:fld id="{2F168DE7-3A9B-4840-9EEE-ECF81036E6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9" y="1705709"/>
            <a:ext cx="4071824"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408982" y="2998765"/>
            <a:ext cx="4071820"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09600" y="6422067"/>
            <a:ext cx="2844800" cy="365125"/>
          </a:xfrm>
        </p:spPr>
        <p:txBody>
          <a:bodyPr/>
          <a:lstStyle/>
          <a:p>
            <a:fld id="{7DE805DC-9412-46CF-838F-C4C4A9B82507}"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168DE7-3A9B-4840-9EEE-ECF81036E60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600203"/>
            <a:ext cx="995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422067"/>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DE805DC-9412-46CF-838F-C4C4A9B82507}" type="datetimeFigureOut">
              <a:rPr lang="ru-RU" smtClean="0"/>
              <a:pPr/>
              <a:t>14.05.2016</a:t>
            </a:fld>
            <a:endParaRPr lang="ru-RU"/>
          </a:p>
        </p:txBody>
      </p:sp>
      <p:sp>
        <p:nvSpPr>
          <p:cNvPr id="22" name="Нижний колонтитул 21"/>
          <p:cNvSpPr>
            <a:spLocks noGrp="1"/>
          </p:cNvSpPr>
          <p:nvPr>
            <p:ph type="ftr" sz="quarter" idx="3"/>
          </p:nvPr>
        </p:nvSpPr>
        <p:spPr>
          <a:xfrm>
            <a:off x="4165600" y="6422067"/>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10871200" y="6422067"/>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F168DE7-3A9B-4840-9EEE-ECF81036E60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 y="4256116"/>
            <a:ext cx="9160626" cy="2064328"/>
          </a:xfrm>
        </p:spPr>
        <p:txBody>
          <a:bodyPr>
            <a:noAutofit/>
          </a:bodyPr>
          <a:lstStyle/>
          <a:p>
            <a:pPr algn="ctr"/>
            <a:r>
              <a:rPr lang="ru-RU" sz="5400" b="1" dirty="0">
                <a:solidFill>
                  <a:srgbClr val="FF0000"/>
                </a:solidFill>
                <a:latin typeface="Times New Roman" panose="02020603050405020304" pitchFamily="18" charset="0"/>
                <a:cs typeface="Times New Roman" panose="02020603050405020304" pitchFamily="18" charset="0"/>
              </a:rPr>
              <a:t>Исследовательская работа</a:t>
            </a:r>
            <a:br>
              <a:rPr lang="ru-RU" sz="5400" b="1" dirty="0">
                <a:solidFill>
                  <a:srgbClr val="FF0000"/>
                </a:solidFill>
                <a:latin typeface="Times New Roman" panose="02020603050405020304" pitchFamily="18" charset="0"/>
                <a:cs typeface="Times New Roman" panose="02020603050405020304" pitchFamily="18" charset="0"/>
              </a:rPr>
            </a:br>
            <a:r>
              <a:rPr lang="ru-RU" sz="5400" b="1" dirty="0">
                <a:solidFill>
                  <a:srgbClr val="FF0000"/>
                </a:solidFill>
                <a:latin typeface="Times New Roman" panose="02020603050405020304" pitchFamily="18" charset="0"/>
                <a:cs typeface="Times New Roman" panose="02020603050405020304" pitchFamily="18" charset="0"/>
              </a:rPr>
              <a:t/>
            </a:r>
            <a:br>
              <a:rPr lang="ru-RU" sz="5400" b="1" dirty="0">
                <a:solidFill>
                  <a:srgbClr val="FF0000"/>
                </a:solidFill>
                <a:latin typeface="Times New Roman" panose="02020603050405020304" pitchFamily="18" charset="0"/>
                <a:cs typeface="Times New Roman" panose="02020603050405020304" pitchFamily="18" charset="0"/>
              </a:rPr>
            </a:br>
            <a:r>
              <a:rPr lang="ru-RU" sz="5400" dirty="0"/>
              <a:t/>
            </a:r>
            <a:br>
              <a:rPr lang="ru-RU" sz="5400" dirty="0"/>
            </a:br>
            <a:r>
              <a:rPr lang="ru-RU" sz="5400" dirty="0"/>
              <a:t/>
            </a:r>
            <a:br>
              <a:rPr lang="ru-RU" sz="5400" dirty="0"/>
            </a:br>
            <a:endParaRPr lang="ru-RU" sz="5400" dirty="0"/>
          </a:p>
        </p:txBody>
      </p:sp>
      <p:sp>
        <p:nvSpPr>
          <p:cNvPr id="3" name="Текст 2"/>
          <p:cNvSpPr>
            <a:spLocks noGrp="1"/>
          </p:cNvSpPr>
          <p:nvPr>
            <p:ph type="subTitle" idx="1"/>
          </p:nvPr>
        </p:nvSpPr>
        <p:spPr>
          <a:xfrm>
            <a:off x="3581065" y="-91440"/>
            <a:ext cx="8306135" cy="5741354"/>
          </a:xfrm>
        </p:spPr>
        <p:txBody>
          <a:bodyPr>
            <a:noAutofit/>
          </a:bodyPr>
          <a:lstStyle/>
          <a:p>
            <a:pPr algn="r"/>
            <a:r>
              <a:rPr lang="ru-RU" sz="3600" dirty="0" smtClean="0">
                <a:solidFill>
                  <a:schemeClr val="tx1"/>
                </a:solidFill>
                <a:latin typeface="Times New Roman" panose="02020603050405020304" pitchFamily="18" charset="0"/>
                <a:cs typeface="Times New Roman" panose="02020603050405020304" pitchFamily="18" charset="0"/>
              </a:rPr>
              <a:t>Выполнила:</a:t>
            </a:r>
            <a:r>
              <a:rPr lang="ru-RU" sz="3600" dirty="0">
                <a:solidFill>
                  <a:schemeClr val="tx1"/>
                </a:solidFill>
                <a:latin typeface="Times New Roman" panose="02020603050405020304" pitchFamily="18" charset="0"/>
                <a:cs typeface="Times New Roman" panose="02020603050405020304" pitchFamily="18" charset="0"/>
              </a:rPr>
              <a:t/>
            </a:r>
            <a:br>
              <a:rPr lang="ru-RU" sz="3600" dirty="0">
                <a:solidFill>
                  <a:schemeClr val="tx1"/>
                </a:solidFill>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Гладкова Юля </a:t>
            </a:r>
            <a:r>
              <a:rPr lang="ru-RU" sz="3600" dirty="0">
                <a:solidFill>
                  <a:schemeClr val="tx1"/>
                </a:solidFill>
                <a:latin typeface="Times New Roman" panose="02020603050405020304" pitchFamily="18" charset="0"/>
                <a:cs typeface="Times New Roman" panose="02020603050405020304" pitchFamily="18" charset="0"/>
              </a:rPr>
              <a:t/>
            </a:r>
            <a:br>
              <a:rPr lang="ru-RU" sz="3600" dirty="0">
                <a:solidFill>
                  <a:schemeClr val="tx1"/>
                </a:solidFill>
                <a:latin typeface="Times New Roman" panose="02020603050405020304" pitchFamily="18" charset="0"/>
                <a:cs typeface="Times New Roman" panose="02020603050405020304" pitchFamily="18" charset="0"/>
              </a:rPr>
            </a:br>
            <a:r>
              <a:rPr lang="ru-RU" sz="3600" dirty="0">
                <a:solidFill>
                  <a:schemeClr val="tx1"/>
                </a:solidFill>
                <a:latin typeface="Times New Roman" panose="02020603050405020304" pitchFamily="18" charset="0"/>
                <a:cs typeface="Times New Roman" panose="02020603050405020304" pitchFamily="18" charset="0"/>
              </a:rPr>
              <a:t>4 Б класс, </a:t>
            </a:r>
            <a:br>
              <a:rPr lang="ru-RU" sz="3600" dirty="0">
                <a:solidFill>
                  <a:schemeClr val="tx1"/>
                </a:solidFill>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ЕСОШ №2</a:t>
            </a:r>
            <a:endParaRPr lang="ru-RU" sz="3600" dirty="0" smtClean="0">
              <a:solidFill>
                <a:schemeClr val="tx1"/>
              </a:solidFill>
              <a:latin typeface="Times New Roman" panose="02020603050405020304" pitchFamily="18" charset="0"/>
              <a:cs typeface="Times New Roman" panose="02020603050405020304" pitchFamily="18" charset="0"/>
            </a:endParaRPr>
          </a:p>
          <a:p>
            <a:pPr algn="r"/>
            <a:r>
              <a:rPr lang="ru-RU" sz="3600" dirty="0" smtClean="0">
                <a:solidFill>
                  <a:schemeClr val="tx1"/>
                </a:solidFill>
                <a:latin typeface="Times New Roman" panose="02020603050405020304" pitchFamily="18" charset="0"/>
                <a:cs typeface="Times New Roman" panose="02020603050405020304" pitchFamily="18" charset="0"/>
              </a:rPr>
              <a:t>Руководитель</a:t>
            </a:r>
            <a:r>
              <a:rPr lang="ru-RU" sz="3600" dirty="0">
                <a:solidFill>
                  <a:schemeClr val="tx1"/>
                </a:solidFill>
                <a:latin typeface="Times New Roman" panose="02020603050405020304" pitchFamily="18" charset="0"/>
                <a:cs typeface="Times New Roman" panose="02020603050405020304" pitchFamily="18" charset="0"/>
              </a:rPr>
              <a:t>: </a:t>
            </a:r>
            <a:br>
              <a:rPr lang="ru-RU" sz="3600" dirty="0">
                <a:solidFill>
                  <a:schemeClr val="tx1"/>
                </a:solidFill>
                <a:latin typeface="Times New Roman" panose="02020603050405020304" pitchFamily="18" charset="0"/>
                <a:cs typeface="Times New Roman" panose="02020603050405020304" pitchFamily="18" charset="0"/>
              </a:rPr>
            </a:br>
            <a:r>
              <a:rPr lang="ru-RU" sz="3600" dirty="0">
                <a:solidFill>
                  <a:schemeClr val="tx1"/>
                </a:solidFill>
                <a:latin typeface="Times New Roman" panose="02020603050405020304" pitchFamily="18" charset="0"/>
                <a:cs typeface="Times New Roman" panose="02020603050405020304" pitchFamily="18" charset="0"/>
              </a:rPr>
              <a:t>Миронова </a:t>
            </a:r>
            <a:br>
              <a:rPr lang="ru-RU" sz="3600" dirty="0">
                <a:solidFill>
                  <a:schemeClr val="tx1"/>
                </a:solidFill>
                <a:latin typeface="Times New Roman" panose="02020603050405020304" pitchFamily="18" charset="0"/>
                <a:cs typeface="Times New Roman" panose="02020603050405020304" pitchFamily="18" charset="0"/>
              </a:rPr>
            </a:br>
            <a:r>
              <a:rPr lang="ru-RU" sz="3600" dirty="0">
                <a:solidFill>
                  <a:schemeClr val="tx1"/>
                </a:solidFill>
                <a:latin typeface="Times New Roman" panose="02020603050405020304" pitchFamily="18" charset="0"/>
                <a:cs typeface="Times New Roman" panose="02020603050405020304" pitchFamily="18" charset="0"/>
              </a:rPr>
              <a:t>Галина Леонидовна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 y="-1"/>
            <a:ext cx="7581207" cy="4239492"/>
          </a:xfrm>
          <a:prstGeom prst="rect">
            <a:avLst/>
          </a:prstGeom>
        </p:spPr>
      </p:pic>
    </p:spTree>
    <p:extLst>
      <p:ext uri="{BB962C8B-B14F-4D97-AF65-F5344CB8AC3E}">
        <p14:creationId xmlns:p14="http://schemas.microsoft.com/office/powerpoint/2010/main" xmlns="" val="165015981"/>
      </p:ext>
    </p:extLst>
  </p:cSld>
  <p:clrMapOvr>
    <a:masterClrMapping/>
  </p:clrMapOvr>
  <p:transition spd="slow" advTm="4508">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7"/>
            <a:ext cx="10515600" cy="6273181"/>
          </a:xfrm>
        </p:spPr>
        <p:txBody>
          <a:bodyPr>
            <a:normAutofit/>
          </a:bodyPr>
          <a:lstStyle/>
          <a:p>
            <a:r>
              <a:rPr lang="ru-RU" sz="3600" dirty="0">
                <a:latin typeface="Times New Roman" panose="02020603050405020304" pitchFamily="18" charset="0"/>
                <a:cs typeface="Times New Roman" panose="02020603050405020304" pitchFamily="18" charset="0"/>
              </a:rPr>
              <a:t>Муравьи постоянно общаются между собой. Можно увидеть муравьев касающихся друг друга усиками. Так они разговаривают. Язык муравьев  - это язык запахов и жестов. Выделяя особые химические вещества, они могут поднять тревогу или обратиться в паническое бегство, также они указывают рабочим муравьям направление к источнику еды, отмечают пахучими метками пути к ней, отпугивают от найденной пищи чужих муравьев. По запаху отличают своих от чужих.</a:t>
            </a:r>
          </a:p>
        </p:txBody>
      </p:sp>
    </p:spTree>
    <p:extLst>
      <p:ext uri="{BB962C8B-B14F-4D97-AF65-F5344CB8AC3E}">
        <p14:creationId xmlns:p14="http://schemas.microsoft.com/office/powerpoint/2010/main" xmlns="" val="1715333625"/>
      </p:ext>
    </p:extLst>
  </p:cSld>
  <p:clrMapOvr>
    <a:masterClrMapping/>
  </p:clrMapOvr>
  <p:transition advTm="30701">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smtClean="0">
                <a:solidFill>
                  <a:srgbClr val="FF0000"/>
                </a:solidFill>
                <a:latin typeface="Times New Roman" panose="02020603050405020304" pitchFamily="18" charset="0"/>
                <a:cs typeface="Times New Roman" panose="02020603050405020304" pitchFamily="18" charset="0"/>
              </a:rPr>
              <a:t>Опыт 3:</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4" y="2955073"/>
            <a:ext cx="10515600" cy="3221890"/>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Я </a:t>
            </a:r>
            <a:r>
              <a:rPr lang="ru-RU" dirty="0" smtClean="0">
                <a:latin typeface="Times New Roman" panose="02020603050405020304" pitchFamily="18" charset="0"/>
                <a:cs typeface="Times New Roman" panose="02020603050405020304" pitchFamily="18" charset="0"/>
              </a:rPr>
              <a:t>нашла </a:t>
            </a:r>
            <a:r>
              <a:rPr lang="ru-RU" dirty="0">
                <a:latin typeface="Times New Roman" panose="02020603050405020304" pitchFamily="18" charset="0"/>
                <a:cs typeface="Times New Roman" panose="02020603050405020304" pitchFamily="18" charset="0"/>
              </a:rPr>
              <a:t>небольшую гусеницу и </a:t>
            </a:r>
            <a:r>
              <a:rPr lang="ru-RU" dirty="0" smtClean="0">
                <a:latin typeface="Times New Roman" panose="02020603050405020304" pitchFamily="18" charset="0"/>
                <a:cs typeface="Times New Roman" panose="02020603050405020304" pitchFamily="18" charset="0"/>
              </a:rPr>
              <a:t>бросила </a:t>
            </a:r>
            <a:r>
              <a:rPr lang="ru-RU" dirty="0">
                <a:latin typeface="Times New Roman" panose="02020603050405020304" pitchFamily="18" charset="0"/>
                <a:cs typeface="Times New Roman" panose="02020603050405020304" pitchFamily="18" charset="0"/>
              </a:rPr>
              <a:t>рядом с муравейником. Один из муравьев тотчас же набросился на добычу. Но гусеница во много раз тяжелее муравья, и он едва передвигал ее. Тут же подбежал другой муравей, остановился, потрогал гусеницу усиками, вцепился в нее и тоже потащил, но, в свою сторону. Они не помогают, а, скорее, мешают друг другу. В конце концов, гусеница попала в муравейник, так как подбежало еще много муравьев.</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13183" y="365125"/>
            <a:ext cx="4624361" cy="2561929"/>
          </a:xfrm>
          <a:prstGeom prst="rect">
            <a:avLst/>
          </a:prstGeom>
        </p:spPr>
      </p:pic>
    </p:spTree>
    <p:extLst>
      <p:ext uri="{BB962C8B-B14F-4D97-AF65-F5344CB8AC3E}">
        <p14:creationId xmlns:p14="http://schemas.microsoft.com/office/powerpoint/2010/main" xmlns="" val="2287534851"/>
      </p:ext>
    </p:extLst>
  </p:cSld>
  <p:clrMapOvr>
    <a:masterClrMapping/>
  </p:clrMapOvr>
  <p:transition advTm="26817">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4"/>
            <a:ext cx="10515600" cy="4307237"/>
          </a:xfrm>
        </p:spPr>
        <p:txBody>
          <a:bodyPr>
            <a:normAutofit fontScale="90000"/>
          </a:bodyPr>
          <a:lstStyle/>
          <a:p>
            <a:r>
              <a:rPr lang="ru-RU" sz="3600" dirty="0">
                <a:latin typeface="Times New Roman" panose="02020603050405020304" pitchFamily="18" charset="0"/>
                <a:cs typeface="Times New Roman" panose="02020603050405020304" pitchFamily="18" charset="0"/>
              </a:rPr>
              <a:t>У муравьев очень хорошая память. Они способны к обучению и делают это намного быстрее остальных насекомых.  Они хорошо различают геометрические фигуры. Муравьям под силу самые сложные коллективные действия. Они дружно строят куполообразное гнездо с округлым куполом, долгие годы пользуются одними и теми же тропинками. Вместе тащат добычу в гнездо.</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02355" y="4263528"/>
            <a:ext cx="4684489" cy="2148289"/>
          </a:xfrm>
          <a:prstGeom prst="rect">
            <a:avLst/>
          </a:prstGeom>
        </p:spPr>
      </p:pic>
    </p:spTree>
    <p:extLst>
      <p:ext uri="{BB962C8B-B14F-4D97-AF65-F5344CB8AC3E}">
        <p14:creationId xmlns:p14="http://schemas.microsoft.com/office/powerpoint/2010/main" xmlns="" val="125330000"/>
      </p:ext>
    </p:extLst>
  </p:cSld>
  <p:clrMapOvr>
    <a:masterClrMapping/>
  </p:clrMapOvr>
  <p:transition advTm="21247">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5"/>
            <a:ext cx="10515600" cy="5803855"/>
          </a:xfrm>
        </p:spPr>
        <p:txBody>
          <a:bodyPr>
            <a:noAutofit/>
          </a:bodyPr>
          <a:lstStyle/>
          <a:p>
            <a:r>
              <a:rPr lang="ru-RU" sz="2800" dirty="0">
                <a:latin typeface="Times New Roman" panose="02020603050405020304" pitchFamily="18" charset="0"/>
                <a:cs typeface="Times New Roman" panose="02020603050405020304" pitchFamily="18" charset="0"/>
              </a:rPr>
              <a:t>Муравьи – самые умные насекомые. Они способны всю жизнь учиться, а попав в неожиданную ситуацию, умеют принять разумное решение. Вот, например, у  них есть удивительный план спасения от водной стихии. Некоторые муравьи реагируют даже на одну капельку воды, попавшую во вход муравейника: они начинают бегать по гнезду, объявляя тревогу, а затем бегут к другим открытым входам. Оставляя след в виде запаха, они показывают остальным муравьям путь к незаблокированным проходам, ведущим наружу, а иногда и совсем выводя их из гнезда. А другие муравьи во время наводнения поднимаются из нижней части муравейника до уровня земли, слипаются в большой ком и удерживаются на плаву. Так многие муравьи выживают. Со временем живой ком оседает где-нибудь на траве или на кустах, и, когда вода убывает, оставшиеся в живых муравьи возвращаются в муравейник.</a:t>
            </a:r>
          </a:p>
        </p:txBody>
      </p:sp>
    </p:spTree>
    <p:extLst>
      <p:ext uri="{BB962C8B-B14F-4D97-AF65-F5344CB8AC3E}">
        <p14:creationId xmlns:p14="http://schemas.microsoft.com/office/powerpoint/2010/main" xmlns="" val="3618827654"/>
      </p:ext>
    </p:extLst>
  </p:cSld>
  <p:clrMapOvr>
    <a:masterClrMapping/>
  </p:clrMapOvr>
  <p:transition advTm="30046">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a:solidFill>
                  <a:srgbClr val="FF0000"/>
                </a:solidFill>
                <a:latin typeface="Times New Roman" panose="02020603050405020304" pitchFamily="18" charset="0"/>
                <a:cs typeface="Times New Roman" panose="02020603050405020304" pitchFamily="18" charset="0"/>
              </a:rPr>
              <a:t>Виды муравьев.</a:t>
            </a:r>
          </a:p>
        </p:txBody>
      </p:sp>
      <p:sp>
        <p:nvSpPr>
          <p:cNvPr id="3" name="Объект 2"/>
          <p:cNvSpPr>
            <a:spLocks noGrp="1"/>
          </p:cNvSpPr>
          <p:nvPr>
            <p:ph idx="1"/>
          </p:nvPr>
        </p:nvSpPr>
        <p:spPr>
          <a:xfrm>
            <a:off x="838204" y="3111191"/>
            <a:ext cx="10515600" cy="3065773"/>
          </a:xfrm>
        </p:spPr>
        <p:txBody>
          <a:bodyPr>
            <a:normAutofit lnSpcReduction="10000"/>
          </a:bodyPr>
          <a:lstStyle/>
          <a:p>
            <a:r>
              <a:rPr lang="ru-RU" sz="3600" dirty="0">
                <a:latin typeface="Times New Roman" panose="02020603050405020304" pitchFamily="18" charset="0"/>
                <a:cs typeface="Times New Roman" panose="02020603050405020304" pitchFamily="18" charset="0"/>
              </a:rPr>
              <a:t>По всей земле проживает очень много видов муравьев, и бывают они не только разных цветов, размеров, но и у многих видов муравьев есть множество профессий – это и муравьи – плотники, и листорезы, и жнецы, и хранители меда и многие, многие другие.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43639" y="365125"/>
            <a:ext cx="2657707" cy="171089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91453" y="833094"/>
            <a:ext cx="2553628" cy="17151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74889" y="1224431"/>
            <a:ext cx="1750276" cy="1750276"/>
          </a:xfrm>
          <a:prstGeom prst="rect">
            <a:avLst/>
          </a:prstGeom>
        </p:spPr>
      </p:pic>
    </p:spTree>
    <p:extLst>
      <p:ext uri="{BB962C8B-B14F-4D97-AF65-F5344CB8AC3E}">
        <p14:creationId xmlns:p14="http://schemas.microsoft.com/office/powerpoint/2010/main" xmlns="" val="311704979"/>
      </p:ext>
    </p:extLst>
  </p:cSld>
  <p:clrMapOvr>
    <a:masterClrMapping/>
  </p:clrMapOvr>
  <p:transition advTm="25537">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i="1" dirty="0">
                <a:solidFill>
                  <a:srgbClr val="FF0000"/>
                </a:solidFill>
                <a:latin typeface="Times New Roman" panose="02020603050405020304" pitchFamily="18" charset="0"/>
                <a:cs typeface="Times New Roman" panose="02020603050405020304" pitchFamily="18" charset="0"/>
              </a:rPr>
              <a:t>Муравейник и его </a:t>
            </a:r>
            <a:r>
              <a:rPr lang="ru-RU" sz="4800" b="1" i="1" dirty="0" smtClean="0">
                <a:solidFill>
                  <a:srgbClr val="FF0000"/>
                </a:solidFill>
                <a:latin typeface="Times New Roman" panose="02020603050405020304" pitchFamily="18" charset="0"/>
                <a:cs typeface="Times New Roman" panose="02020603050405020304" pitchFamily="18" charset="0"/>
              </a:rPr>
              <a:t/>
            </a:r>
            <a:br>
              <a:rPr lang="ru-RU" sz="4800" b="1" i="1" dirty="0" smtClean="0">
                <a:solidFill>
                  <a:srgbClr val="FF0000"/>
                </a:solidFill>
                <a:latin typeface="Times New Roman" panose="02020603050405020304" pitchFamily="18" charset="0"/>
                <a:cs typeface="Times New Roman" panose="02020603050405020304" pitchFamily="18" charset="0"/>
              </a:rPr>
            </a:br>
            <a:r>
              <a:rPr lang="ru-RU" sz="4800" b="1" i="1" dirty="0" smtClean="0">
                <a:solidFill>
                  <a:srgbClr val="FF0000"/>
                </a:solidFill>
                <a:latin typeface="Times New Roman" panose="02020603050405020304" pitchFamily="18" charset="0"/>
                <a:cs typeface="Times New Roman" panose="02020603050405020304" pitchFamily="18" charset="0"/>
              </a:rPr>
              <a:t>обитатели</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4" y="1815737"/>
            <a:ext cx="10515600" cy="4361226"/>
          </a:xfrm>
        </p:spPr>
        <p:txBody>
          <a:bodyPr>
            <a:noAutofit/>
          </a:bodyPr>
          <a:lstStyle/>
          <a:p>
            <a:r>
              <a:rPr lang="ru-RU" dirty="0">
                <a:latin typeface="Times New Roman" panose="02020603050405020304" pitchFamily="18" charset="0"/>
                <a:cs typeface="Times New Roman" panose="02020603050405020304" pitchFamily="18" charset="0"/>
              </a:rPr>
              <a:t>Муравьи живут в гнездах – муравейниках организованно, большими сообществами – колониями. В колонии насчитывается несколько тысяч особей. Строят они свои гнезда, высота которых может достигать до метра и выше.  Из земли, листьев, травинок, прутиков муравьи выстраивают камеры. Камеры крепятся колоннами и соединены туннелями. Это настоящий лабиринт.  Чтобы согреть гнездо в холодную пору, муравьи обкладывают его снаружи веточками и листьями, а в жару разбирают этот настил.</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51462" y="2"/>
            <a:ext cx="3568389" cy="1854927"/>
          </a:xfrm>
          <a:prstGeom prst="rect">
            <a:avLst/>
          </a:prstGeom>
        </p:spPr>
      </p:pic>
    </p:spTree>
    <p:extLst>
      <p:ext uri="{BB962C8B-B14F-4D97-AF65-F5344CB8AC3E}">
        <p14:creationId xmlns:p14="http://schemas.microsoft.com/office/powerpoint/2010/main" xmlns="" val="2620185286"/>
      </p:ext>
    </p:extLst>
  </p:cSld>
  <p:clrMapOvr>
    <a:masterClrMapping/>
  </p:clrMapOvr>
  <p:transition advTm="21123">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7"/>
            <a:ext cx="10515600" cy="3783129"/>
          </a:xfrm>
        </p:spPr>
        <p:txBody>
          <a:bodyPr>
            <a:normAutofit fontScale="90000"/>
          </a:bodyPr>
          <a:lstStyle/>
          <a:p>
            <a:r>
              <a:rPr lang="ru-RU" sz="3600" dirty="0">
                <a:latin typeface="Times New Roman" panose="02020603050405020304" pitchFamily="18" charset="0"/>
                <a:cs typeface="Times New Roman" panose="02020603050405020304" pitchFamily="18" charset="0"/>
              </a:rPr>
              <a:t>Для эксперимента, наверх муравейника я </a:t>
            </a:r>
            <a:r>
              <a:rPr lang="ru-RU" sz="3600" dirty="0" smtClean="0">
                <a:latin typeface="Times New Roman" panose="02020603050405020304" pitchFamily="18" charset="0"/>
                <a:cs typeface="Times New Roman" panose="02020603050405020304" pitchFamily="18" charset="0"/>
              </a:rPr>
              <a:t>положила </a:t>
            </a:r>
            <a:r>
              <a:rPr lang="ru-RU" sz="3600" dirty="0">
                <a:latin typeface="Times New Roman" panose="02020603050405020304" pitchFamily="18" charset="0"/>
                <a:cs typeface="Times New Roman" panose="02020603050405020304" pitchFamily="18" charset="0"/>
              </a:rPr>
              <a:t>три предмета: березовый листик, кусочек пирога и кусочек фольги. Через один час муравьи убрали (вынесли за пределы муравейника) лишние предметы – березовый лист и кусочек фольги. Остался лишь кусочек сладкого пирога, который они вскоре съели.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85983" y="3775166"/>
            <a:ext cx="3898398" cy="288283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92539" y="3572710"/>
            <a:ext cx="4705813" cy="3138741"/>
          </a:xfrm>
          <a:prstGeom prst="rect">
            <a:avLst/>
          </a:prstGeom>
        </p:spPr>
      </p:pic>
    </p:spTree>
    <p:extLst>
      <p:ext uri="{BB962C8B-B14F-4D97-AF65-F5344CB8AC3E}">
        <p14:creationId xmlns:p14="http://schemas.microsoft.com/office/powerpoint/2010/main" xmlns="" val="1054147666"/>
      </p:ext>
    </p:extLst>
  </p:cSld>
  <p:clrMapOvr>
    <a:masterClrMapping/>
  </p:clrMapOvr>
  <p:transition advTm="19750">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5"/>
            <a:ext cx="10515600" cy="6136036"/>
          </a:xfrm>
        </p:spPr>
        <p:txBody>
          <a:bodyPr>
            <a:normAutofit/>
          </a:bodyPr>
          <a:lstStyle/>
          <a:p>
            <a:r>
              <a:rPr lang="ru-RU" sz="4000" dirty="0">
                <a:latin typeface="Times New Roman" panose="02020603050405020304" pitchFamily="18" charset="0"/>
                <a:cs typeface="Times New Roman" panose="02020603050405020304" pitchFamily="18" charset="0"/>
              </a:rPr>
              <a:t> Муравьи способны не только строить и ухаживать, но и защищать муравейник. В одной из книг я </a:t>
            </a:r>
            <a:r>
              <a:rPr lang="ru-RU" sz="4000" dirty="0" smtClean="0">
                <a:latin typeface="Times New Roman" panose="02020603050405020304" pitchFamily="18" charset="0"/>
                <a:cs typeface="Times New Roman" panose="02020603050405020304" pitchFamily="18" charset="0"/>
              </a:rPr>
              <a:t>узнала, </a:t>
            </a:r>
            <a:r>
              <a:rPr lang="ru-RU" sz="4000" dirty="0">
                <a:latin typeface="Times New Roman" panose="02020603050405020304" pitchFamily="18" charset="0"/>
                <a:cs typeface="Times New Roman" panose="02020603050405020304" pitchFamily="18" charset="0"/>
              </a:rPr>
              <a:t>что если поставить низенькую свечу на вершину «домика» лесных муравьев, то они способны потушить огонь с помощью прицельных выстрелов муравьиной кислоты. Это говорит о том, что они понимают опасность, которую представляет огонь, и даже умеют с ней бороться. </a:t>
            </a:r>
          </a:p>
        </p:txBody>
      </p:sp>
    </p:spTree>
    <p:extLst>
      <p:ext uri="{BB962C8B-B14F-4D97-AF65-F5344CB8AC3E}">
        <p14:creationId xmlns:p14="http://schemas.microsoft.com/office/powerpoint/2010/main" xmlns="" val="3023491047"/>
      </p:ext>
    </p:extLst>
  </p:cSld>
  <p:clrMapOvr>
    <a:masterClrMapping/>
  </p:clrMapOvr>
  <p:transition advTm="24055">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4"/>
            <a:ext cx="10515600" cy="6269851"/>
          </a:xfrm>
        </p:spPr>
        <p:txBody>
          <a:bodyPr>
            <a:normAutofit fontScale="90000"/>
          </a:bodyPr>
          <a:lstStyle/>
          <a:p>
            <a:r>
              <a:rPr lang="ru-RU" sz="3600" dirty="0">
                <a:solidFill>
                  <a:srgbClr val="FF0000"/>
                </a:solidFill>
                <a:latin typeface="Times New Roman" panose="02020603050405020304" pitchFamily="18" charset="0"/>
                <a:cs typeface="Times New Roman" panose="02020603050405020304" pitchFamily="18" charset="0"/>
              </a:rPr>
              <a:t>Вывод: </a:t>
            </a:r>
            <a:r>
              <a:rPr lang="ru-RU" sz="3600" dirty="0">
                <a:latin typeface="Times New Roman" panose="02020603050405020304" pitchFamily="18" charset="0"/>
                <a:cs typeface="Times New Roman" panose="02020603050405020304" pitchFamily="18" charset="0"/>
              </a:rPr>
              <a:t>Проведя </a:t>
            </a:r>
            <a:r>
              <a:rPr lang="ru-RU" sz="3600" dirty="0" smtClean="0">
                <a:latin typeface="Times New Roman" panose="02020603050405020304" pitchFamily="18" charset="0"/>
                <a:cs typeface="Times New Roman" panose="02020603050405020304" pitchFamily="18" charset="0"/>
              </a:rPr>
              <a:t>опыты и эксперимент</a:t>
            </a:r>
            <a:r>
              <a:rPr lang="ru-RU" sz="3600" dirty="0">
                <a:latin typeface="Times New Roman" panose="02020603050405020304" pitchFamily="18" charset="0"/>
                <a:cs typeface="Times New Roman" panose="02020603050405020304" pitchFamily="18" charset="0"/>
              </a:rPr>
              <a:t>, изучив литературу, для себя я </a:t>
            </a:r>
            <a:r>
              <a:rPr lang="ru-RU" sz="3600" dirty="0" smtClean="0">
                <a:latin typeface="Times New Roman" panose="02020603050405020304" pitchFamily="18" charset="0"/>
                <a:cs typeface="Times New Roman" panose="02020603050405020304" pitchFamily="18" charset="0"/>
              </a:rPr>
              <a:t>сделала </a:t>
            </a:r>
            <a:r>
              <a:rPr lang="ru-RU" sz="3600" dirty="0">
                <a:latin typeface="Times New Roman" panose="02020603050405020304" pitchFamily="18" charset="0"/>
                <a:cs typeface="Times New Roman" panose="02020603050405020304" pitchFamily="18" charset="0"/>
              </a:rPr>
              <a:t>вывод, что муравьи разумны</a:t>
            </a:r>
            <a:r>
              <a:rPr lang="ru-RU" sz="3600" dirty="0" smtClean="0">
                <a:latin typeface="Times New Roman" panose="02020603050405020304" pitchFamily="18" charset="0"/>
                <a:cs typeface="Times New Roman" panose="02020603050405020304" pitchFamily="18" charset="0"/>
              </a:rPr>
              <a:t>. Муравьи </a:t>
            </a:r>
            <a:r>
              <a:rPr lang="ru-RU" sz="3600" dirty="0">
                <a:latin typeface="Times New Roman" panose="02020603050405020304" pitchFamily="18" charset="0"/>
                <a:cs typeface="Times New Roman" panose="02020603050405020304" pitchFamily="18" charset="0"/>
              </a:rPr>
              <a:t>обладают способностью строить себе дома, ухаживать за ними и убирать, а также время от времени </a:t>
            </a:r>
            <a:r>
              <a:rPr lang="ru-RU" sz="3600" dirty="0" smtClean="0">
                <a:latin typeface="Times New Roman" panose="02020603050405020304" pitchFamily="18" charset="0"/>
                <a:cs typeface="Times New Roman" panose="02020603050405020304" pitchFamily="18" charset="0"/>
              </a:rPr>
              <a:t>перестраивать</a:t>
            </a:r>
            <a:r>
              <a:rPr lang="ru-RU" sz="3600" dirty="0">
                <a:latin typeface="Times New Roman" panose="02020603050405020304" pitchFamily="18" charset="0"/>
                <a:cs typeface="Times New Roman" panose="02020603050405020304" pitchFamily="18" charset="0"/>
              </a:rPr>
              <a:t>. Проведенные мною исследования говорят об умении муравьев распознавать полезные и лишние предметы, использовать их по назначению, либо избавляться от них. Муравьи обладают способностью защищать свой дом в случае опасности. А </a:t>
            </a:r>
            <a:r>
              <a:rPr lang="ru-RU" sz="3600" dirty="0" smtClean="0">
                <a:latin typeface="Times New Roman" panose="02020603050405020304" pitchFamily="18" charset="0"/>
                <a:cs typeface="Times New Roman" panose="02020603050405020304" pitchFamily="18" charset="0"/>
              </a:rPr>
              <a:t>этим </a:t>
            </a:r>
            <a:r>
              <a:rPr lang="ru-RU" sz="3600" dirty="0">
                <a:latin typeface="Times New Roman" panose="02020603050405020304" pitchFamily="18" charset="0"/>
                <a:cs typeface="Times New Roman" panose="02020603050405020304" pitchFamily="18" charset="0"/>
              </a:rPr>
              <a:t>летом я продолжу вести наблюдение за муравьями и проведу ещё ряд экспериментов, подтверждающих наличие «разума» у муравьёв.</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02910508"/>
      </p:ext>
    </p:extLst>
  </p:cSld>
  <p:clrMapOvr>
    <a:masterClrMapping/>
  </p:clrMapOvr>
  <p:transition advTm="20249">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i="1" dirty="0">
                <a:solidFill>
                  <a:srgbClr val="FF0000"/>
                </a:solidFill>
                <a:latin typeface="Times New Roman" panose="02020603050405020304" pitchFamily="18" charset="0"/>
                <a:cs typeface="Times New Roman" panose="02020603050405020304" pitchFamily="18" charset="0"/>
              </a:rPr>
              <a:t>Заключение</a:t>
            </a:r>
            <a:r>
              <a:rPr lang="ru-RU" sz="4800" dirty="0">
                <a:solidFill>
                  <a:srgbClr val="FF0000"/>
                </a:solidFill>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p:txBody>
          <a:bodyPr>
            <a:normAutofit fontScale="92500"/>
          </a:bodyPr>
          <a:lstStyle/>
          <a:p>
            <a:r>
              <a:rPr lang="ru-RU" sz="3600" dirty="0">
                <a:latin typeface="Times New Roman" panose="02020603050405020304" pitchFamily="18" charset="0"/>
                <a:cs typeface="Times New Roman" panose="02020603050405020304" pitchFamily="18" charset="0"/>
              </a:rPr>
              <a:t>Исследовать данную тему мне очень понравилось. Как много делают эти маленькие и удивительные существа! Природа открыла мне много интересного из жизни муравьев. </a:t>
            </a:r>
            <a:r>
              <a:rPr lang="ru-RU" sz="3600" dirty="0" smtClean="0">
                <a:latin typeface="Times New Roman" panose="02020603050405020304" pitchFamily="18" charset="0"/>
                <a:cs typeface="Times New Roman" panose="02020603050405020304" pitchFamily="18" charset="0"/>
              </a:rPr>
              <a:t>Изучила </a:t>
            </a:r>
            <a:r>
              <a:rPr lang="ru-RU" sz="3600" dirty="0">
                <a:latin typeface="Times New Roman" panose="02020603050405020304" pitchFamily="18" charset="0"/>
                <a:cs typeface="Times New Roman" panose="02020603050405020304" pitchFamily="18" charset="0"/>
              </a:rPr>
              <a:t>их роль в природе. </a:t>
            </a:r>
            <a:r>
              <a:rPr lang="ru-RU" sz="3600" dirty="0" smtClean="0">
                <a:latin typeface="Times New Roman" panose="02020603050405020304" pitchFamily="18" charset="0"/>
                <a:cs typeface="Times New Roman" panose="02020603050405020304" pitchFamily="18" charset="0"/>
              </a:rPr>
              <a:t>Выяснила, </a:t>
            </a:r>
            <a:r>
              <a:rPr lang="ru-RU" sz="3600" dirty="0">
                <a:latin typeface="Times New Roman" panose="02020603050405020304" pitchFamily="18" charset="0"/>
                <a:cs typeface="Times New Roman" panose="02020603050405020304" pitchFamily="18" charset="0"/>
              </a:rPr>
              <a:t>что муравьи, которые меня так сильно заинтересовали в саду, относятся к семейству садовых черных муравьев, так как полностью соответствует описанию этого вида.</a:t>
            </a:r>
          </a:p>
        </p:txBody>
      </p:sp>
    </p:spTree>
    <p:extLst>
      <p:ext uri="{BB962C8B-B14F-4D97-AF65-F5344CB8AC3E}">
        <p14:creationId xmlns:p14="http://schemas.microsoft.com/office/powerpoint/2010/main" xmlns="" val="3155948740"/>
      </p:ext>
    </p:extLst>
  </p:cSld>
  <p:clrMapOvr>
    <a:masterClrMapping/>
  </p:clrMapOvr>
  <p:transition advTm="27035">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b="1" dirty="0" smtClean="0">
                <a:solidFill>
                  <a:srgbClr val="FF0000"/>
                </a:solidFill>
                <a:latin typeface="Times New Roman" panose="02020603050405020304" pitchFamily="18" charset="0"/>
                <a:cs typeface="Times New Roman" panose="02020603050405020304" pitchFamily="18" charset="0"/>
              </a:rPr>
              <a:t>Тема работы: Разумны ли муравьи?</a:t>
            </a: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xmlns="" val="0"/>
              </a:ext>
            </a:extLst>
          </a:blip>
          <a:srcRect t="5097" r="1320" b="5125"/>
          <a:stretch/>
        </p:blipFill>
        <p:spPr>
          <a:xfrm>
            <a:off x="469710" y="2511187"/>
            <a:ext cx="4893860" cy="312533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33762" y="1690688"/>
            <a:ext cx="6185156" cy="3481174"/>
          </a:xfrm>
          <a:prstGeom prst="rect">
            <a:avLst/>
          </a:prstGeom>
        </p:spPr>
      </p:pic>
    </p:spTree>
    <p:extLst>
      <p:ext uri="{BB962C8B-B14F-4D97-AF65-F5344CB8AC3E}">
        <p14:creationId xmlns:p14="http://schemas.microsoft.com/office/powerpoint/2010/main" xmlns="" val="2955199915"/>
      </p:ext>
    </p:extLst>
  </p:cSld>
  <p:clrMapOvr>
    <a:masterClrMapping/>
  </p:clrMapOvr>
  <p:transition spd="slow" advTm="2246">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7"/>
            <a:ext cx="10515600" cy="6492875"/>
          </a:xfrm>
        </p:spPr>
        <p:txBody>
          <a:bodyPr>
            <a:normAutofit/>
          </a:bodyPr>
          <a:lstStyle/>
          <a:p>
            <a:r>
              <a:rPr lang="ru-RU" sz="4800" b="1" i="1" dirty="0" smtClean="0">
                <a:solidFill>
                  <a:srgbClr val="FF0000"/>
                </a:solidFill>
                <a:latin typeface="Times New Roman" panose="02020603050405020304" pitchFamily="18" charset="0"/>
                <a:cs typeface="Times New Roman" panose="02020603050405020304" pitchFamily="18" charset="0"/>
              </a:rPr>
              <a:t>Вредят муравьи, в основном, по трём позициям:</a:t>
            </a:r>
            <a:br>
              <a:rPr lang="ru-RU" sz="4800" b="1" i="1" dirty="0" smtClean="0">
                <a:solidFill>
                  <a:srgbClr val="FF0000"/>
                </a:solidFill>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1</a:t>
            </a:r>
            <a:r>
              <a:rPr lang="ru-RU" sz="3600" dirty="0">
                <a:latin typeface="Times New Roman" panose="02020603050405020304" pitchFamily="18" charset="0"/>
                <a:cs typeface="Times New Roman" panose="02020603050405020304" pitchFamily="18" charset="0"/>
              </a:rPr>
              <a:t>. Когда они лакомятся спелыми плодами; </a:t>
            </a:r>
            <a:r>
              <a:rPr lang="ru-RU" sz="3600" dirty="0" smtClean="0">
                <a:latin typeface="Times New Roman" panose="02020603050405020304" pitchFamily="18" charset="0"/>
                <a:cs typeface="Times New Roman" panose="02020603050405020304" pitchFamily="18" charset="0"/>
              </a:rPr>
              <a:t>особенно </a:t>
            </a:r>
            <a:r>
              <a:rPr lang="ru-RU" sz="3600" dirty="0">
                <a:latin typeface="Times New Roman" panose="02020603050405020304" pitchFamily="18" charset="0"/>
                <a:cs typeface="Times New Roman" panose="02020603050405020304" pitchFamily="18" charset="0"/>
              </a:rPr>
              <a:t>муравьи любят </a:t>
            </a:r>
            <a:r>
              <a:rPr lang="ru-RU" sz="3600">
                <a:latin typeface="Times New Roman" panose="02020603050405020304" pitchFamily="18" charset="0"/>
                <a:cs typeface="Times New Roman" panose="02020603050405020304" pitchFamily="18" charset="0"/>
              </a:rPr>
              <a:t>садовую </a:t>
            </a:r>
            <a:r>
              <a:rPr lang="ru-RU" sz="3600" smtClean="0">
                <a:latin typeface="Times New Roman" panose="02020603050405020304" pitchFamily="18" charset="0"/>
                <a:cs typeface="Times New Roman" panose="02020603050405020304" pitchFamily="18" charset="0"/>
              </a:rPr>
              <a:t>землянику.</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2</a:t>
            </a:r>
            <a:r>
              <a:rPr lang="ru-RU" sz="3600" dirty="0">
                <a:latin typeface="Times New Roman" panose="02020603050405020304" pitchFamily="18" charset="0"/>
                <a:cs typeface="Times New Roman" panose="02020603050405020304" pitchFamily="18" charset="0"/>
              </a:rPr>
              <a:t>. Когда они переносят тлей с одного растения на другое. Интересно, что разные виды муравьёв предпочитают определённые виды тлей.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3. Муравьи являются разносчиками семян сорняков. Уж очень любят таскать муравьи различные семена, особенно снабжённые сочными и сладкими  придатками! </a:t>
            </a:r>
          </a:p>
        </p:txBody>
      </p:sp>
    </p:spTree>
    <p:extLst>
      <p:ext uri="{BB962C8B-B14F-4D97-AF65-F5344CB8AC3E}">
        <p14:creationId xmlns:p14="http://schemas.microsoft.com/office/powerpoint/2010/main" xmlns="" val="2855480710"/>
      </p:ext>
    </p:extLst>
  </p:cSld>
  <p:clrMapOvr>
    <a:masterClrMapping/>
  </p:clrMapOvr>
  <p:transition advTm="13510">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i="1" dirty="0">
                <a:solidFill>
                  <a:srgbClr val="FF0000"/>
                </a:solidFill>
                <a:latin typeface="Times New Roman" panose="02020603050405020304" pitchFamily="18" charset="0"/>
                <a:cs typeface="Times New Roman" panose="02020603050405020304" pitchFamily="18" charset="0"/>
              </a:rPr>
              <a:t>Значение муравьев в природе и жизни </a:t>
            </a:r>
            <a:r>
              <a:rPr lang="ru-RU" sz="4800" b="1" i="1" dirty="0" smtClean="0">
                <a:solidFill>
                  <a:srgbClr val="FF0000"/>
                </a:solidFill>
                <a:latin typeface="Times New Roman" panose="02020603050405020304" pitchFamily="18" charset="0"/>
                <a:cs typeface="Times New Roman" panose="02020603050405020304" pitchFamily="18" charset="0"/>
              </a:rPr>
              <a:t>человека:</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4000" dirty="0">
                <a:latin typeface="Times New Roman" panose="02020603050405020304" pitchFamily="18" charset="0"/>
                <a:cs typeface="Times New Roman" panose="02020603050405020304" pitchFamily="18" charset="0"/>
              </a:rPr>
              <a:t>они участвуют в распространении </a:t>
            </a:r>
            <a:r>
              <a:rPr lang="ru-RU" sz="4000" dirty="0" smtClean="0">
                <a:latin typeface="Times New Roman" panose="02020603050405020304" pitchFamily="18" charset="0"/>
                <a:cs typeface="Times New Roman" panose="02020603050405020304" pitchFamily="18" charset="0"/>
              </a:rPr>
              <a:t>семян;</a:t>
            </a:r>
          </a:p>
          <a:p>
            <a:r>
              <a:rPr lang="ru-RU" sz="4000" dirty="0">
                <a:latin typeface="Times New Roman" panose="02020603050405020304" pitchFamily="18" charset="0"/>
                <a:cs typeface="Times New Roman" panose="02020603050405020304" pitchFamily="18" charset="0"/>
              </a:rPr>
              <a:t>велика их роль в почвообразовании – проделывая ходы под землей, муравьи способствуют проникновению в почву воды и воздуха, необходимые </a:t>
            </a:r>
            <a:r>
              <a:rPr lang="ru-RU" sz="4000" dirty="0" smtClean="0">
                <a:latin typeface="Times New Roman" panose="02020603050405020304" pitchFamily="18" charset="0"/>
                <a:cs typeface="Times New Roman" panose="02020603050405020304" pitchFamily="18" charset="0"/>
              </a:rPr>
              <a:t>растениям;</a:t>
            </a:r>
          </a:p>
          <a:p>
            <a:r>
              <a:rPr lang="ru-RU" sz="4000" dirty="0">
                <a:latin typeface="Times New Roman" panose="02020603050405020304" pitchFamily="18" charset="0"/>
                <a:cs typeface="Times New Roman" panose="02020603050405020304" pitchFamily="18" charset="0"/>
              </a:rPr>
              <a:t>участвуют в возобновлении леса. </a:t>
            </a:r>
          </a:p>
        </p:txBody>
      </p:sp>
    </p:spTree>
    <p:extLst>
      <p:ext uri="{BB962C8B-B14F-4D97-AF65-F5344CB8AC3E}">
        <p14:creationId xmlns:p14="http://schemas.microsoft.com/office/powerpoint/2010/main" xmlns="" val="3930428648"/>
      </p:ext>
    </p:extLst>
  </p:cSld>
  <p:clrMapOvr>
    <a:masterClrMapping/>
  </p:clrMapOvr>
  <p:transition advTm="8518">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5"/>
            <a:ext cx="10515600" cy="6124885"/>
          </a:xfrm>
        </p:spPr>
        <p:txBody>
          <a:bodyPr>
            <a:noAutofit/>
          </a:bodyPr>
          <a:lstStyle/>
          <a:p>
            <a:r>
              <a:rPr lang="ru-RU" sz="3600" dirty="0">
                <a:latin typeface="Times New Roman" panose="02020603050405020304" pitchFamily="18" charset="0"/>
                <a:cs typeface="Times New Roman" panose="02020603050405020304" pitchFamily="18" charset="0"/>
              </a:rPr>
              <a:t>Лес здоров, если на каждый гектар приходится 4 муравейника. Если бы леса остались бы без муравьев, то вред, нанесенный вредителями, мог бы сравниться с пожаром.  Где высятся муравьиные крепости, лес здоровый и чистый. Если мы не сохраним малое, муравьев и муравейники от разорения, то в будущем мы можем лишиться чистой воды, чистого воздуха и части культурно-исторической среды. Поэтому муравьев и их муравейники  необходимо беречь и охранять!!!</a:t>
            </a:r>
          </a:p>
        </p:txBody>
      </p:sp>
    </p:spTree>
    <p:extLst>
      <p:ext uri="{BB962C8B-B14F-4D97-AF65-F5344CB8AC3E}">
        <p14:creationId xmlns:p14="http://schemas.microsoft.com/office/powerpoint/2010/main" xmlns="" val="5370193"/>
      </p:ext>
    </p:extLst>
  </p:cSld>
  <p:clrMapOvr>
    <a:masterClrMapping/>
  </p:clrMapOvr>
  <p:transition advTm="7052">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5"/>
            <a:ext cx="10515600" cy="6191792"/>
          </a:xfrm>
        </p:spPr>
        <p:txBody>
          <a:bodyPr>
            <a:normAutofit/>
          </a:bodyPr>
          <a:lstStyle/>
          <a:p>
            <a:r>
              <a:rPr lang="ru-RU" b="1" i="1" dirty="0">
                <a:solidFill>
                  <a:srgbClr val="002060"/>
                </a:solidFill>
                <a:latin typeface="Times New Roman" panose="02020603050405020304" pitchFamily="18" charset="0"/>
                <a:cs typeface="Times New Roman" panose="02020603050405020304" pitchFamily="18" charset="0"/>
              </a:rPr>
              <a:t>Вот какие удивительные эти муравьи!!!</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1020" y="2"/>
            <a:ext cx="4832466" cy="278238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0163" y="0"/>
            <a:ext cx="4456325" cy="2769104"/>
          </a:xfrm>
          <a:prstGeom prst="rect">
            <a:avLst/>
          </a:prstGeom>
        </p:spPr>
      </p:pic>
    </p:spTree>
    <p:extLst>
      <p:ext uri="{BB962C8B-B14F-4D97-AF65-F5344CB8AC3E}">
        <p14:creationId xmlns:p14="http://schemas.microsoft.com/office/powerpoint/2010/main" xmlns="" val="2869746666"/>
      </p:ext>
    </p:extLst>
  </p:cSld>
  <p:clrMapOvr>
    <a:masterClrMapping/>
  </p:clrMapOvr>
  <p:transition advTm="3837">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408" y="2876203"/>
            <a:ext cx="9094124" cy="1107996"/>
          </a:xfrm>
          <a:prstGeom prst="rect">
            <a:avLst/>
          </a:prstGeom>
          <a:noFill/>
        </p:spPr>
        <p:txBody>
          <a:bodyPr wrap="square" rtlCol="0">
            <a:spAutoFit/>
          </a:bodyPr>
          <a:lstStyle/>
          <a:p>
            <a:pPr algn="ctr"/>
            <a:r>
              <a:rPr lang="ru-RU" sz="6600" dirty="0" smtClean="0">
                <a:solidFill>
                  <a:srgbClr val="0070C0"/>
                </a:solidFill>
              </a:rPr>
              <a:t>Спасибо за внимание</a:t>
            </a:r>
            <a:endParaRPr lang="ru-RU" sz="6600" dirty="0">
              <a:solidFill>
                <a:srgbClr val="0070C0"/>
              </a:solidFill>
            </a:endParaRPr>
          </a:p>
        </p:txBody>
      </p:sp>
    </p:spTree>
  </p:cSld>
  <p:clrMapOvr>
    <a:masterClrMapping/>
  </p:clrMapOvr>
  <p:transition>
    <p:plus/>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7"/>
            <a:ext cx="10515600" cy="6020177"/>
          </a:xfrm>
        </p:spPr>
        <p:txBody>
          <a:bodyPr>
            <a:noAutofit/>
          </a:bodyPr>
          <a:lstStyle/>
          <a:p>
            <a:r>
              <a:rPr lang="ru-RU" sz="3600" dirty="0" smtClean="0">
                <a:latin typeface="Times New Roman" pitchFamily="18" charset="0"/>
                <a:cs typeface="Times New Roman" pitchFamily="18" charset="0"/>
              </a:rPr>
              <a:t>Летом я с родителями часто хожу в лес. Лес удивляет, радует, открывает новое, неизвестное для нас. В наших лесах много муравейников, и я очень люблю наблюдать за его обитателями. И в траве, и среди папоротников, повсюду, их огромное количество. Глядя на эти маленькие, даже можно сказать крохотные существа, наблюдая за их поведением, мне не давала покоя мысль – разумны ли муравьи? </a:t>
            </a:r>
            <a:endParaRPr lang="ru-RU" sz="3600" dirty="0">
              <a:latin typeface="Times New Roman" pitchFamily="18" charset="0"/>
              <a:cs typeface="Times New Roman" pitchFamily="18" charset="0"/>
            </a:endParaRPr>
          </a:p>
        </p:txBody>
      </p:sp>
    </p:spTree>
  </p:cSld>
  <p:clrMapOvr>
    <a:masterClrMapping/>
  </p:clrMapOvr>
  <p:transition spd="slow" advTm="24492">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5300" b="1" i="1" dirty="0" smtClean="0">
                <a:solidFill>
                  <a:srgbClr val="FF0000"/>
                </a:solidFill>
                <a:latin typeface="Times New Roman" panose="02020603050405020304" pitchFamily="18" charset="0"/>
                <a:cs typeface="Times New Roman" panose="02020603050405020304" pitchFamily="18" charset="0"/>
              </a:rPr>
              <a:t>Цели работы:</a:t>
            </a:r>
            <a:r>
              <a:rPr lang="ru-RU" sz="5300" dirty="0" smtClean="0">
                <a:solidFill>
                  <a:srgbClr val="FF0000"/>
                </a:solidFill>
                <a:latin typeface="Times New Roman" panose="02020603050405020304" pitchFamily="18" charset="0"/>
                <a:cs typeface="Times New Roman" panose="02020603050405020304" pitchFamily="18" charset="0"/>
              </a:rPr>
              <a:t/>
            </a:r>
            <a:br>
              <a:rPr lang="ru-RU" sz="5300" dirty="0" smtClean="0">
                <a:solidFill>
                  <a:srgbClr val="FF0000"/>
                </a:solidFill>
                <a:latin typeface="Times New Roman" panose="02020603050405020304" pitchFamily="18" charset="0"/>
                <a:cs typeface="Times New Roman" panose="02020603050405020304" pitchFamily="18" charset="0"/>
              </a:rPr>
            </a:br>
            <a:r>
              <a:rPr lang="ru-RU" sz="5300" dirty="0" smtClean="0">
                <a:solidFill>
                  <a:srgbClr val="FF0000"/>
                </a:solidFill>
                <a:latin typeface="Times New Roman" panose="02020603050405020304" pitchFamily="18" charset="0"/>
                <a:cs typeface="Times New Roman" panose="02020603050405020304" pitchFamily="18" charset="0"/>
              </a:rPr>
              <a:t/>
            </a:r>
            <a:br>
              <a:rPr lang="ru-RU" sz="5300" dirty="0" smtClean="0">
                <a:solidFill>
                  <a:srgbClr val="FF0000"/>
                </a:solidFill>
                <a:latin typeface="Times New Roman" panose="02020603050405020304" pitchFamily="18" charset="0"/>
                <a:cs typeface="Times New Roman" panose="02020603050405020304" pitchFamily="18" charset="0"/>
              </a:rPr>
            </a:br>
            <a:endParaRPr lang="ru-RU" sz="53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lvl="0"/>
            <a:r>
              <a:rPr lang="ru-RU" sz="3600" dirty="0">
                <a:latin typeface="Times New Roman" panose="02020603050405020304" pitchFamily="18" charset="0"/>
                <a:cs typeface="Times New Roman" panose="02020603050405020304" pitchFamily="18" charset="0"/>
              </a:rPr>
              <a:t>провести наблюдение за жизнью </a:t>
            </a:r>
            <a:r>
              <a:rPr lang="ru-RU" sz="3600" dirty="0" smtClean="0">
                <a:latin typeface="Times New Roman" panose="02020603050405020304" pitchFamily="18" charset="0"/>
                <a:cs typeface="Times New Roman" panose="02020603050405020304" pitchFamily="18" charset="0"/>
              </a:rPr>
              <a:t>муравьев; </a:t>
            </a:r>
            <a:endParaRPr lang="ru-RU" sz="3600" dirty="0" smtClean="0">
              <a:effectLst/>
              <a:latin typeface="Times New Roman" panose="02020603050405020304" pitchFamily="18" charset="0"/>
              <a:cs typeface="Times New Roman" panose="02020603050405020304" pitchFamily="18" charset="0"/>
            </a:endParaRPr>
          </a:p>
          <a:p>
            <a:pPr lvl="0"/>
            <a:r>
              <a:rPr lang="ru-RU" sz="3600" dirty="0">
                <a:latin typeface="Times New Roman" panose="02020603050405020304" pitchFamily="18" charset="0"/>
                <a:cs typeface="Times New Roman" panose="02020603050405020304" pitchFamily="18" charset="0"/>
              </a:rPr>
              <a:t>собрать необходимую информацию про этих удивительных насекомых из научно-популярной </a:t>
            </a:r>
            <a:r>
              <a:rPr lang="ru-RU" sz="3600" dirty="0" smtClean="0">
                <a:latin typeface="Times New Roman" panose="02020603050405020304" pitchFamily="18" charset="0"/>
                <a:cs typeface="Times New Roman" panose="02020603050405020304" pitchFamily="18" charset="0"/>
              </a:rPr>
              <a:t>литературы; </a:t>
            </a:r>
            <a:endParaRPr lang="ru-RU" sz="3600" dirty="0" smtClean="0">
              <a:effectLst/>
              <a:latin typeface="Times New Roman" panose="02020603050405020304" pitchFamily="18" charset="0"/>
              <a:cs typeface="Times New Roman" panose="02020603050405020304" pitchFamily="18" charset="0"/>
            </a:endParaRPr>
          </a:p>
          <a:p>
            <a:pPr lvl="0"/>
            <a:r>
              <a:rPr lang="ru-RU" sz="3600" dirty="0">
                <a:latin typeface="Times New Roman" panose="02020603050405020304" pitchFamily="18" charset="0"/>
                <a:cs typeface="Times New Roman" panose="02020603050405020304" pitchFamily="18" charset="0"/>
              </a:rPr>
              <a:t>получить новые знания о строении </a:t>
            </a:r>
            <a:r>
              <a:rPr lang="ru-RU" sz="3600" dirty="0" smtClean="0">
                <a:latin typeface="Times New Roman" panose="02020603050405020304" pitchFamily="18" charset="0"/>
                <a:cs typeface="Times New Roman" panose="02020603050405020304" pitchFamily="18" charset="0"/>
              </a:rPr>
              <a:t>муравейника; </a:t>
            </a:r>
            <a:endParaRPr lang="ru-RU" sz="3600" dirty="0" smtClean="0">
              <a:effectLst/>
              <a:latin typeface="Times New Roman" panose="02020603050405020304" pitchFamily="18" charset="0"/>
              <a:cs typeface="Times New Roman" panose="02020603050405020304" pitchFamily="18" charset="0"/>
            </a:endParaRPr>
          </a:p>
          <a:p>
            <a:pPr lvl="0"/>
            <a:r>
              <a:rPr lang="ru-RU" sz="3600" dirty="0">
                <a:latin typeface="Times New Roman" panose="02020603050405020304" pitchFamily="18" charset="0"/>
                <a:cs typeface="Times New Roman" panose="02020603050405020304" pitchFamily="18" charset="0"/>
              </a:rPr>
              <a:t>выяснить значение муравьёв для природы и человека.</a:t>
            </a:r>
            <a:endParaRPr lang="ru-RU" sz="3600" dirty="0" smtClean="0">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1648435742"/>
      </p:ext>
    </p:extLst>
  </p:cSld>
  <p:clrMapOvr>
    <a:masterClrMapping/>
  </p:clrMapOvr>
  <p:transition spd="slow" advTm="19079">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258447"/>
            <a:ext cx="10515600" cy="1325563"/>
          </a:xfrm>
        </p:spPr>
        <p:txBody>
          <a:bodyPr>
            <a:normAutofit/>
          </a:bodyPr>
          <a:lstStyle/>
          <a:p>
            <a:pPr algn="ctr"/>
            <a:r>
              <a:rPr lang="ru-RU" sz="4800" b="1" i="1" dirty="0" smtClean="0">
                <a:solidFill>
                  <a:srgbClr val="FF0000"/>
                </a:solidFill>
                <a:latin typeface="Times New Roman" panose="02020603050405020304" pitchFamily="18" charset="0"/>
                <a:cs typeface="Times New Roman" panose="02020603050405020304" pitchFamily="18" charset="0"/>
              </a:rPr>
              <a:t>Задачи:</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600" y="1600203"/>
            <a:ext cx="10302240" cy="5044437"/>
          </a:xfrm>
        </p:spPr>
        <p:txBody>
          <a:bodyPr>
            <a:noAutofit/>
          </a:bodyPr>
          <a:lstStyle/>
          <a:p>
            <a:pPr algn="just">
              <a:spcAft>
                <a:spcPts val="0"/>
              </a:spcAft>
            </a:pPr>
            <a:r>
              <a:rPr lang="ru-RU" sz="3600" dirty="0">
                <a:latin typeface="Times New Roman" panose="02020603050405020304" pitchFamily="18" charset="0"/>
                <a:ea typeface="Times New Roman" panose="02020603050405020304" pitchFamily="18" charset="0"/>
              </a:rPr>
              <a:t>Узнать кто такие муравьи: как они выглядят, какое у них строение </a:t>
            </a:r>
            <a:r>
              <a:rPr lang="ru-RU" sz="3600" dirty="0" smtClean="0">
                <a:latin typeface="Times New Roman" panose="02020603050405020304" pitchFamily="18" charset="0"/>
                <a:ea typeface="Times New Roman" panose="02020603050405020304" pitchFamily="18" charset="0"/>
              </a:rPr>
              <a:t>тела;</a:t>
            </a:r>
          </a:p>
          <a:p>
            <a:pPr algn="just">
              <a:spcAft>
                <a:spcPts val="0"/>
              </a:spcAft>
            </a:pPr>
            <a:r>
              <a:rPr lang="ru-RU" sz="3600" dirty="0">
                <a:latin typeface="Times New Roman" panose="02020603050405020304" pitchFamily="18" charset="0"/>
                <a:ea typeface="Times New Roman" panose="02020603050405020304" pitchFamily="18" charset="0"/>
              </a:rPr>
              <a:t>Изучить какие муравейники строят муравьи, и какие выполняют функции в </a:t>
            </a:r>
            <a:r>
              <a:rPr lang="ru-RU" sz="3600" dirty="0" smtClean="0">
                <a:latin typeface="Times New Roman" panose="02020603050405020304" pitchFamily="18" charset="0"/>
                <a:ea typeface="Times New Roman" panose="02020603050405020304" pitchFamily="18" charset="0"/>
              </a:rPr>
              <a:t>нем;</a:t>
            </a:r>
          </a:p>
          <a:p>
            <a:pPr algn="just">
              <a:spcAft>
                <a:spcPts val="0"/>
              </a:spcAft>
            </a:pPr>
            <a:r>
              <a:rPr lang="ru-RU" sz="3600" dirty="0">
                <a:latin typeface="Times New Roman" panose="02020603050405020304" pitchFamily="18" charset="0"/>
                <a:ea typeface="Times New Roman" panose="02020603050405020304" pitchFamily="18" charset="0"/>
              </a:rPr>
              <a:t>Ознакомиться с различными видами семейства </a:t>
            </a:r>
            <a:r>
              <a:rPr lang="ru-RU" sz="3600" dirty="0" smtClean="0">
                <a:latin typeface="Times New Roman" panose="02020603050405020304" pitchFamily="18" charset="0"/>
                <a:ea typeface="Times New Roman" panose="02020603050405020304" pitchFamily="18" charset="0"/>
              </a:rPr>
              <a:t>муравьев;</a:t>
            </a:r>
          </a:p>
          <a:p>
            <a:pPr algn="just">
              <a:spcAft>
                <a:spcPts val="0"/>
              </a:spcAft>
            </a:pPr>
            <a:r>
              <a:rPr lang="ru-RU" sz="3600" dirty="0">
                <a:latin typeface="Times New Roman" panose="02020603050405020304" pitchFamily="18" charset="0"/>
                <a:ea typeface="Times New Roman" panose="02020603050405020304" pitchFamily="18" charset="0"/>
              </a:rPr>
              <a:t>Проанализировать какую пользу приносят муравьи растениям и человеку.</a:t>
            </a:r>
          </a:p>
        </p:txBody>
      </p:sp>
    </p:spTree>
    <p:extLst>
      <p:ext uri="{BB962C8B-B14F-4D97-AF65-F5344CB8AC3E}">
        <p14:creationId xmlns:p14="http://schemas.microsoft.com/office/powerpoint/2010/main" xmlns="" val="1441399465"/>
      </p:ext>
    </p:extLst>
  </p:cSld>
  <p:clrMapOvr>
    <a:masterClrMapping/>
  </p:clrMapOvr>
  <p:transition advTm="18611">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4" y="365125"/>
            <a:ext cx="10515600" cy="5694712"/>
          </a:xfrm>
        </p:spPr>
        <p:txBody>
          <a:bodyPr>
            <a:normAutofit fontScale="90000"/>
          </a:bodyPr>
          <a:lstStyle/>
          <a:p>
            <a:r>
              <a:rPr lang="ru-RU" sz="6600" b="1" i="1" dirty="0" smtClean="0">
                <a:solidFill>
                  <a:srgbClr val="FF0000"/>
                </a:solidFill>
                <a:latin typeface="Times New Roman" panose="02020603050405020304" pitchFamily="18" charset="0"/>
                <a:cs typeface="Times New Roman" panose="02020603050405020304" pitchFamily="18" charset="0"/>
              </a:rPr>
              <a:t>Гипотеза:</a:t>
            </a:r>
            <a:r>
              <a:rPr lang="ru-RU" sz="4800" dirty="0" smtClean="0">
                <a:latin typeface="Times New Roman" panose="02020603050405020304" pitchFamily="18" charset="0"/>
                <a:cs typeface="Times New Roman" panose="02020603050405020304" pitchFamily="18" charset="0"/>
              </a:rPr>
              <a:t/>
            </a:r>
            <a:br>
              <a:rPr lang="ru-RU" sz="48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Если узнать о значении муравьев в природе и жизни человека, то можно использовать эти знания с пользой для себя.</a:t>
            </a:r>
            <a:r>
              <a:rPr lang="ru-RU" sz="4800" dirty="0" smtClean="0">
                <a:latin typeface="Times New Roman" panose="02020603050405020304" pitchFamily="18" charset="0"/>
                <a:cs typeface="Times New Roman" panose="02020603050405020304" pitchFamily="18" charset="0"/>
              </a:rPr>
              <a:t/>
            </a:r>
            <a:br>
              <a:rPr lang="ru-RU" sz="4800" dirty="0" smtClean="0">
                <a:latin typeface="Times New Roman" panose="02020603050405020304" pitchFamily="18" charset="0"/>
                <a:cs typeface="Times New Roman" panose="02020603050405020304" pitchFamily="18" charset="0"/>
              </a:rPr>
            </a:br>
            <a:r>
              <a:rPr lang="ru-RU" sz="5300" b="1" i="1" dirty="0" smtClean="0">
                <a:solidFill>
                  <a:srgbClr val="FF0000"/>
                </a:solidFill>
                <a:latin typeface="Times New Roman" panose="02020603050405020304" pitchFamily="18" charset="0"/>
                <a:cs typeface="Times New Roman" panose="02020603050405020304" pitchFamily="18" charset="0"/>
              </a:rPr>
              <a:t>Объект исследования:</a:t>
            </a:r>
            <a:r>
              <a:rPr lang="ru-RU" dirty="0" smtClean="0"/>
              <a:t/>
            </a:r>
            <a:br>
              <a:rPr lang="ru-RU" dirty="0" smtClean="0"/>
            </a:br>
            <a:r>
              <a:rPr lang="ru-RU" dirty="0" smtClean="0">
                <a:latin typeface="Times New Roman" pitchFamily="18" charset="0"/>
                <a:cs typeface="Times New Roman" pitchFamily="18" charset="0"/>
              </a:rPr>
              <a:t> - </a:t>
            </a:r>
            <a:r>
              <a:rPr lang="ru-RU" sz="3600" dirty="0" smtClean="0">
                <a:latin typeface="Times New Roman" pitchFamily="18" charset="0"/>
                <a:cs typeface="Times New Roman" pitchFamily="18" charset="0"/>
              </a:rPr>
              <a:t>Муравейник, жилища муравьев.</a:t>
            </a:r>
            <a:br>
              <a:rPr lang="ru-RU" sz="3600" dirty="0" smtClean="0">
                <a:latin typeface="Times New Roman" pitchFamily="18" charset="0"/>
                <a:cs typeface="Times New Roman" pitchFamily="18" charset="0"/>
              </a:rPr>
            </a:br>
            <a:r>
              <a:rPr lang="ru-RU" sz="5300" b="1" i="1" dirty="0" smtClean="0">
                <a:solidFill>
                  <a:srgbClr val="FF0000"/>
                </a:solidFill>
                <a:latin typeface="Times New Roman" panose="02020603050405020304" pitchFamily="18" charset="0"/>
                <a:cs typeface="Times New Roman" panose="02020603050405020304" pitchFamily="18" charset="0"/>
              </a:rPr>
              <a:t>Предмет исследования</a:t>
            </a:r>
            <a:r>
              <a:rPr lang="ru-RU" sz="4800" b="1" i="1" dirty="0" smtClean="0">
                <a:solidFill>
                  <a:srgbClr val="FF0000"/>
                </a:solidFill>
                <a:latin typeface="Times New Roman" panose="02020603050405020304" pitchFamily="18" charset="0"/>
                <a:cs typeface="Times New Roman" panose="02020603050405020304" pitchFamily="18" charset="0"/>
              </a:rPr>
              <a:t>:</a:t>
            </a:r>
            <a:r>
              <a:rPr lang="ru-RU" sz="4800" dirty="0" smtClean="0">
                <a:solidFill>
                  <a:srgbClr val="FF0000"/>
                </a:solidFill>
                <a:latin typeface="Times New Roman" panose="02020603050405020304" pitchFamily="18" charset="0"/>
                <a:cs typeface="Times New Roman" panose="02020603050405020304" pitchFamily="18" charset="0"/>
              </a:rPr>
              <a:t/>
            </a:r>
            <a:br>
              <a:rPr lang="ru-RU" sz="4800" dirty="0" smtClean="0">
                <a:solidFill>
                  <a:srgbClr val="FF0000"/>
                </a:solidFill>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Муравьи.</a:t>
            </a:r>
            <a:br>
              <a:rPr lang="ru-RU"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3300002"/>
      </p:ext>
    </p:extLst>
  </p:cSld>
  <p:clrMapOvr>
    <a:masterClrMapping/>
  </p:clrMapOvr>
  <p:transition spd="slow" advTm="1833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a:solidFill>
                  <a:srgbClr val="FF0000"/>
                </a:solidFill>
                <a:latin typeface="Times New Roman" panose="02020603050405020304" pitchFamily="18" charset="0"/>
                <a:cs typeface="Times New Roman" panose="02020603050405020304" pitchFamily="18" charset="0"/>
              </a:rPr>
              <a:t>Кто такие муравьи?</a:t>
            </a:r>
          </a:p>
        </p:txBody>
      </p:sp>
      <p:sp>
        <p:nvSpPr>
          <p:cNvPr id="3" name="Объект 2"/>
          <p:cNvSpPr>
            <a:spLocks noGrp="1"/>
          </p:cNvSpPr>
          <p:nvPr>
            <p:ph idx="1"/>
          </p:nvPr>
        </p:nvSpPr>
        <p:spPr>
          <a:xfrm>
            <a:off x="838204" y="2642839"/>
            <a:ext cx="10515600" cy="4003288"/>
          </a:xfrm>
        </p:spPr>
        <p:txBody>
          <a:bodyPr>
            <a:normAutofit fontScale="92500" lnSpcReduction="10000"/>
          </a:bodyPr>
          <a:lstStyle/>
          <a:p>
            <a:r>
              <a:rPr lang="ru-RU" dirty="0">
                <a:latin typeface="Times New Roman" pitchFamily="18" charset="0"/>
                <a:cs typeface="Times New Roman" pitchFamily="18" charset="0"/>
              </a:rPr>
              <a:t>Муравьи – крошечные создания, обычно меньше двух сантиметров в длину. Сейчас насчитывается примерно 6000 видов муравьев, но многие виды еще не изучены</a:t>
            </a:r>
            <a:r>
              <a:rPr lang="ru-RU" dirty="0" smtClean="0">
                <a:latin typeface="Times New Roman" pitchFamily="18" charset="0"/>
                <a:cs typeface="Times New Roman" pitchFamily="18" charset="0"/>
              </a:rPr>
              <a:t>. Они </a:t>
            </a:r>
            <a:r>
              <a:rPr lang="ru-RU" dirty="0">
                <a:latin typeface="Times New Roman" pitchFamily="18" charset="0"/>
                <a:cs typeface="Times New Roman" pitchFamily="18" charset="0"/>
              </a:rPr>
              <a:t>могут быть разных цветов: черные, коричневые, красные, желтые и даже полосатые. У муравьев, как и у других насекомых по 6 ног. Голова подвижная, с сильно развитыми грызущими челюстями. На голове – глаза и усики. У них тонкая талия – стебелек, который разделяет туловище как бы на 2 части. К первой части прикреплены ноги, а второй является брюшко, на конце которого находится жало, которое выбрызгивает яд.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81385" y="147879"/>
            <a:ext cx="3954965" cy="2474051"/>
          </a:xfrm>
          <a:prstGeom prst="rect">
            <a:avLst/>
          </a:prstGeom>
        </p:spPr>
      </p:pic>
    </p:spTree>
    <p:extLst>
      <p:ext uri="{BB962C8B-B14F-4D97-AF65-F5344CB8AC3E}">
        <p14:creationId xmlns:p14="http://schemas.microsoft.com/office/powerpoint/2010/main" xmlns="" val="2201875376"/>
      </p:ext>
    </p:extLst>
  </p:cSld>
  <p:clrMapOvr>
    <a:masterClrMapping/>
  </p:clrMapOvr>
  <p:transition spd="slow" advTm="22979">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smtClean="0">
                <a:solidFill>
                  <a:srgbClr val="FF0000"/>
                </a:solidFill>
                <a:latin typeface="Times New Roman" panose="02020603050405020304" pitchFamily="18" charset="0"/>
                <a:cs typeface="Times New Roman" panose="02020603050405020304" pitchFamily="18" charset="0"/>
              </a:rPr>
              <a:t>Опыт 1:</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4" y="3044283"/>
            <a:ext cx="10515600" cy="3612994"/>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Я  </a:t>
            </a:r>
            <a:r>
              <a:rPr lang="ru-RU" dirty="0" smtClean="0">
                <a:latin typeface="Times New Roman" panose="02020603050405020304" pitchFamily="18" charset="0"/>
                <a:cs typeface="Times New Roman" panose="02020603050405020304" pitchFamily="18" charset="0"/>
              </a:rPr>
              <a:t>бросила </a:t>
            </a:r>
            <a:r>
              <a:rPr lang="ru-RU" dirty="0">
                <a:latin typeface="Times New Roman" panose="02020603050405020304" pitchFamily="18" charset="0"/>
                <a:cs typeface="Times New Roman" panose="02020603050405020304" pitchFamily="18" charset="0"/>
              </a:rPr>
              <a:t>соломку в муравейник. Муравьи набросились на стебелек и стали его выталкивать. </a:t>
            </a:r>
            <a:r>
              <a:rPr lang="ru-RU" dirty="0" smtClean="0">
                <a:latin typeface="Times New Roman" panose="02020603050405020304" pitchFamily="18" charset="0"/>
                <a:cs typeface="Times New Roman" panose="02020603050405020304" pitchFamily="18" charset="0"/>
              </a:rPr>
              <a:t>Попробовала </a:t>
            </a:r>
            <a:r>
              <a:rPr lang="ru-RU" dirty="0">
                <a:latin typeface="Times New Roman" panose="02020603050405020304" pitchFamily="18" charset="0"/>
                <a:cs typeface="Times New Roman" panose="02020603050405020304" pitchFamily="18" charset="0"/>
              </a:rPr>
              <a:t>соломку на вкус. Она оказалась кислой, это муравьиная кислота. Муравьи ее выбрасывают, когда сердятся.  Этот яд совсем не опасен для человека, но смертелен для насекомых. Найдя свою жертву, одни муравьи хватают её за лапы, удерживая без движения, а остальные кусают её и впрыскивают ей в раны смертельный яд. Умертвив жертву, одни начинают толкать добычу вперед, а другие расчищают ей дорогу.</a:t>
            </a:r>
          </a:p>
        </p:txBody>
      </p:sp>
      <p:pic>
        <p:nvPicPr>
          <p:cNvPr id="4" name="Рисунок 3"/>
          <p:cNvPicPr>
            <a:picLocks noChangeAspect="1"/>
          </p:cNvPicPr>
          <p:nvPr/>
        </p:nvPicPr>
        <p:blipFill>
          <a:blip r:embed="rId2"/>
          <a:stretch>
            <a:fillRect/>
          </a:stretch>
        </p:blipFill>
        <p:spPr>
          <a:xfrm>
            <a:off x="5898998" y="266142"/>
            <a:ext cx="3914078" cy="2677877"/>
          </a:xfrm>
          <a:prstGeom prst="rect">
            <a:avLst/>
          </a:prstGeom>
        </p:spPr>
      </p:pic>
    </p:spTree>
    <p:extLst>
      <p:ext uri="{BB962C8B-B14F-4D97-AF65-F5344CB8AC3E}">
        <p14:creationId xmlns:p14="http://schemas.microsoft.com/office/powerpoint/2010/main" xmlns="" val="3083006844"/>
      </p:ext>
    </p:extLst>
  </p:cSld>
  <p:clrMapOvr>
    <a:masterClrMapping/>
  </p:clrMapOvr>
  <p:transition spd="slow" advTm="20701">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i="1" dirty="0" smtClean="0">
                <a:solidFill>
                  <a:srgbClr val="FF0000"/>
                </a:solidFill>
                <a:latin typeface="Times New Roman" panose="02020603050405020304" pitchFamily="18" charset="0"/>
                <a:cs typeface="Times New Roman" panose="02020603050405020304" pitchFamily="18" charset="0"/>
              </a:rPr>
              <a:t>Опыт 2:</a:t>
            </a:r>
            <a:endParaRPr lang="ru-RU" sz="4800"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4" y="2743200"/>
            <a:ext cx="10515600" cy="3847170"/>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Я </a:t>
            </a:r>
            <a:r>
              <a:rPr lang="ru-RU" sz="2400" dirty="0" smtClean="0">
                <a:latin typeface="Times New Roman" panose="02020603050405020304" pitchFamily="18" charset="0"/>
                <a:cs typeface="Times New Roman" panose="02020603050405020304" pitchFamily="18" charset="0"/>
              </a:rPr>
              <a:t>положила </a:t>
            </a:r>
            <a:r>
              <a:rPr lang="ru-RU" sz="2400" dirty="0">
                <a:latin typeface="Times New Roman" panose="02020603050405020304" pitchFamily="18" charset="0"/>
                <a:cs typeface="Times New Roman" panose="02020603050405020304" pitchFamily="18" charset="0"/>
              </a:rPr>
              <a:t>на муравьиной тропе карандаш. Но ничего не произошло. Муравьи спокойно преодолевают это препятствие, словно не замечая его. Тогда я </a:t>
            </a:r>
            <a:r>
              <a:rPr lang="ru-RU" sz="2400" dirty="0" smtClean="0">
                <a:latin typeface="Times New Roman" panose="02020603050405020304" pitchFamily="18" charset="0"/>
                <a:cs typeface="Times New Roman" panose="02020603050405020304" pitchFamily="18" charset="0"/>
              </a:rPr>
              <a:t>заменила </a:t>
            </a:r>
            <a:r>
              <a:rPr lang="ru-RU" sz="2400" dirty="0">
                <a:latin typeface="Times New Roman" panose="02020603050405020304" pitchFamily="18" charset="0"/>
                <a:cs typeface="Times New Roman" panose="02020603050405020304" pitchFamily="18" charset="0"/>
              </a:rPr>
              <a:t>карандаш отверткой. Видно, что муравьи растерялись. Они не стали переползать отвертку, но стали огибать ее с концов и снова возвращаться на свою  тропинку. </a:t>
            </a:r>
            <a:r>
              <a:rPr lang="ru-RU" sz="2400" dirty="0" smtClean="0">
                <a:latin typeface="Times New Roman" panose="02020603050405020304" pitchFamily="18" charset="0"/>
                <a:cs typeface="Times New Roman" panose="02020603050405020304" pitchFamily="18" charset="0"/>
              </a:rPr>
              <a:t>Оказывается</a:t>
            </a:r>
            <a:r>
              <a:rPr lang="ru-RU" sz="2400" dirty="0">
                <a:latin typeface="Times New Roman" panose="02020603050405020304" pitchFamily="18" charset="0"/>
                <a:cs typeface="Times New Roman" panose="02020603050405020304" pitchFamily="18" charset="0"/>
              </a:rPr>
              <a:t>, весь пройденный путь муравей отмечает каплями пахучей жидкости. Его собратья следуют по этому запаху и вдобавок выделяют свой. Получается вымощенная запахом дорога. Деревянный карандаш, видимо, не смог перебить запах нахоженный тропы. А металлическая, сильно пахнущая смазкой и железом отвертка заглушила родной запах и создала </a:t>
            </a:r>
            <a:r>
              <a:rPr lang="ru-RU" sz="2400" dirty="0" smtClean="0">
                <a:latin typeface="Times New Roman" panose="02020603050405020304" pitchFamily="18" charset="0"/>
                <a:cs typeface="Times New Roman" panose="02020603050405020304" pitchFamily="18" charset="0"/>
              </a:rPr>
              <a:t>затор. </a:t>
            </a:r>
            <a:r>
              <a:rPr lang="ru-RU" sz="2400" dirty="0">
                <a:latin typeface="Times New Roman" panose="02020603050405020304" pitchFamily="18" charset="0"/>
                <a:cs typeface="Times New Roman" panose="02020603050405020304" pitchFamily="18" charset="0"/>
              </a:rPr>
              <a:t>Запах муравьи узнают, ощупывая его усиками – «антеннами».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7367" y="578778"/>
            <a:ext cx="2974059" cy="2030608"/>
          </a:xfrm>
          <a:prstGeom prst="rect">
            <a:avLst/>
          </a:prstGeom>
        </p:spPr>
      </p:pic>
    </p:spTree>
    <p:extLst>
      <p:ext uri="{BB962C8B-B14F-4D97-AF65-F5344CB8AC3E}">
        <p14:creationId xmlns:p14="http://schemas.microsoft.com/office/powerpoint/2010/main" xmlns="" val="2237930084"/>
      </p:ext>
    </p:extLst>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769</TotalTime>
  <Words>1414</Words>
  <Application>Microsoft Office PowerPoint</Application>
  <PresentationFormat>Произвольный</PresentationFormat>
  <Paragraphs>46</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Техническая</vt:lpstr>
      <vt:lpstr>Исследовательская работа    </vt:lpstr>
      <vt:lpstr>Тема работы: Разумны ли муравьи?</vt:lpstr>
      <vt:lpstr>Летом я с родителями часто хожу в лес. Лес удивляет, радует, открывает новое, неизвестное для нас. В наших лесах много муравейников, и я очень люблю наблюдать за его обитателями. И в траве, и среди папоротников, повсюду, их огромное количество. Глядя на эти маленькие, даже можно сказать крохотные существа, наблюдая за их поведением, мне не давала покоя мысль – разумны ли муравьи? </vt:lpstr>
      <vt:lpstr>  Цели работы:  </vt:lpstr>
      <vt:lpstr>Задачи:</vt:lpstr>
      <vt:lpstr>Гипотеза: - Если узнать о значении муравьев в природе и жизни человека, то можно использовать эти знания с пользой для себя. Объект исследования:  - Муравейник, жилища муравьев. Предмет исследования: - Муравьи. </vt:lpstr>
      <vt:lpstr>Кто такие муравьи?</vt:lpstr>
      <vt:lpstr>Опыт 1:</vt:lpstr>
      <vt:lpstr>Опыт 2:</vt:lpstr>
      <vt:lpstr>Муравьи постоянно общаются между собой. Можно увидеть муравьев касающихся друг друга усиками. Так они разговаривают. Язык муравьев  - это язык запахов и жестов. Выделяя особые химические вещества, они могут поднять тревогу или обратиться в паническое бегство, также они указывают рабочим муравьям направление к источнику еды, отмечают пахучими метками пути к ней, отпугивают от найденной пищи чужих муравьев. По запаху отличают своих от чужих.</vt:lpstr>
      <vt:lpstr>Опыт 3:</vt:lpstr>
      <vt:lpstr>У муравьев очень хорошая память. Они способны к обучению и делают это намного быстрее остальных насекомых.  Они хорошо различают геометрические фигуры. Муравьям под силу самые сложные коллективные действия. Они дружно строят куполообразное гнездо с округлым куполом, долгие годы пользуются одними и теми же тропинками. Вместе тащат добычу в гнездо.</vt:lpstr>
      <vt:lpstr>Муравьи – самые умные насекомые. Они способны всю жизнь учиться, а попав в неожиданную ситуацию, умеют принять разумное решение. Вот, например, у  них есть удивительный план спасения от водной стихии. Некоторые муравьи реагируют даже на одну капельку воды, попавшую во вход муравейника: они начинают бегать по гнезду, объявляя тревогу, а затем бегут к другим открытым входам. Оставляя след в виде запаха, они показывают остальным муравьям путь к незаблокированным проходам, ведущим наружу, а иногда и совсем выводя их из гнезда. А другие муравьи во время наводнения поднимаются из нижней части муравейника до уровня земли, слипаются в большой ком и удерживаются на плаву. Так многие муравьи выживают. Со временем живой ком оседает где-нибудь на траве или на кустах, и, когда вода убывает, оставшиеся в живых муравьи возвращаются в муравейник.</vt:lpstr>
      <vt:lpstr>Виды муравьев.</vt:lpstr>
      <vt:lpstr>Муравейник и его  обитатели</vt:lpstr>
      <vt:lpstr>Для эксперимента, наверх муравейника я положила три предмета: березовый листик, кусочек пирога и кусочек фольги. Через один час муравьи убрали (вынесли за пределы муравейника) лишние предметы – березовый лист и кусочек фольги. Остался лишь кусочек сладкого пирога, который они вскоре съели. </vt:lpstr>
      <vt:lpstr> Муравьи способны не только строить и ухаживать, но и защищать муравейник. В одной из книг я узнала, что если поставить низенькую свечу на вершину «домика» лесных муравьев, то они способны потушить огонь с помощью прицельных выстрелов муравьиной кислоты. Это говорит о том, что они понимают опасность, которую представляет огонь, и даже умеют с ней бороться. </vt:lpstr>
      <vt:lpstr>Вывод: Проведя опыты и эксперимент, изучив литературу, для себя я сделала вывод, что муравьи разумны. Муравьи обладают способностью строить себе дома, ухаживать за ними и убирать, а также время от времени перестраивать. Проведенные мною исследования говорят об умении муравьев распознавать полезные и лишние предметы, использовать их по назначению, либо избавляться от них. Муравьи обладают способностью защищать свой дом в случае опасности. А этим летом я продолжу вести наблюдение за муравьями и проведу ещё ряд экспериментов, подтверждающих наличие «разума» у муравьёв. </vt:lpstr>
      <vt:lpstr>Заключение.</vt:lpstr>
      <vt:lpstr>Вредят муравьи, в основном, по трём позициям: 1. Когда они лакомятся спелыми плодами; особенно муравьи любят садовую землянику. 2. Когда они переносят тлей с одного растения на другое. Интересно, что разные виды муравьёв предпочитают определённые виды тлей.  3. Муравьи являются разносчиками семян сорняков. Уж очень любят таскать муравьи различные семена, особенно снабжённые сочными и сладкими  придатками! </vt:lpstr>
      <vt:lpstr>Значение муравьев в природе и жизни человека:</vt:lpstr>
      <vt:lpstr>Лес здоров, если на каждый гектар приходится 4 муравейника. Если бы леса остались бы без муравьев, то вред, нанесенный вредителями, мог бы сравниться с пожаром.  Где высятся муравьиные крепости, лес здоровый и чистый. Если мы не сохраним малое, муравьев и муравейники от разорения, то в будущем мы можем лишиться чистой воды, чистого воздуха и части культурно-исторической среды. Поэтому муравьев и их муравейники  необходимо беречь и охранять!!!</vt:lpstr>
      <vt:lpstr>Вот какие удивительные эти муравьи!!!</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работы: Разумны ли муравьи?</dc:title>
  <dc:creator>User</dc:creator>
  <cp:lastModifiedBy>1-4</cp:lastModifiedBy>
  <cp:revision>34</cp:revision>
  <dcterms:created xsi:type="dcterms:W3CDTF">2016-03-18T10:17:11Z</dcterms:created>
  <dcterms:modified xsi:type="dcterms:W3CDTF">2016-05-14T03:13:09Z</dcterms:modified>
</cp:coreProperties>
</file>