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00" r:id="rId3"/>
    <p:sldId id="276" r:id="rId4"/>
    <p:sldId id="260" r:id="rId5"/>
    <p:sldId id="262" r:id="rId6"/>
    <p:sldId id="296" r:id="rId7"/>
    <p:sldId id="297" r:id="rId8"/>
    <p:sldId id="264" r:id="rId9"/>
    <p:sldId id="289" r:id="rId10"/>
    <p:sldId id="267" r:id="rId11"/>
    <p:sldId id="290" r:id="rId12"/>
    <p:sldId id="266" r:id="rId13"/>
    <p:sldId id="291" r:id="rId14"/>
    <p:sldId id="265" r:id="rId15"/>
    <p:sldId id="292" r:id="rId16"/>
    <p:sldId id="298" r:id="rId17"/>
    <p:sldId id="293" r:id="rId18"/>
    <p:sldId id="268" r:id="rId19"/>
    <p:sldId id="269" r:id="rId20"/>
    <p:sldId id="294" r:id="rId21"/>
    <p:sldId id="270" r:id="rId22"/>
    <p:sldId id="295" r:id="rId23"/>
    <p:sldId id="278" r:id="rId24"/>
    <p:sldId id="271" r:id="rId25"/>
    <p:sldId id="282" r:id="rId26"/>
    <p:sldId id="283" r:id="rId27"/>
    <p:sldId id="284" r:id="rId28"/>
    <p:sldId id="285" r:id="rId29"/>
    <p:sldId id="286" r:id="rId30"/>
    <p:sldId id="272" r:id="rId31"/>
    <p:sldId id="281" r:id="rId32"/>
    <p:sldId id="273" r:id="rId33"/>
    <p:sldId id="288" r:id="rId34"/>
    <p:sldId id="299" r:id="rId35"/>
    <p:sldId id="274" r:id="rId36"/>
    <p:sldId id="275" r:id="rId37"/>
    <p:sldId id="287" r:id="rId38"/>
    <p:sldId id="27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412A3"/>
    <a:srgbClr val="1892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4" d="100"/>
          <a:sy n="94" d="100"/>
        </p:scale>
        <p:origin x="-696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632848" cy="172819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Source Sans Pro Semibold" pitchFamily="34" charset="0"/>
                <a:ea typeface="Source Sans Pro Semibold" pitchFamily="34" charset="0"/>
              </a:rPr>
              <a:t>Правописание чисел, используемых </a:t>
            </a:r>
            <a:r>
              <a:rPr lang="ru-RU" sz="2800" b="1" dirty="0">
                <a:solidFill>
                  <a:srgbClr val="C00000"/>
                </a:solidFill>
                <a:latin typeface="Source Sans Pro Semibold" pitchFamily="34" charset="0"/>
                <a:ea typeface="Source Sans Pro Semibold" pitchFamily="34" charset="0"/>
              </a:rPr>
              <a:t>при измерении и технологии приготовления первых блю</a:t>
            </a:r>
            <a:r>
              <a:rPr lang="ru-RU" sz="3200" b="1" dirty="0">
                <a:solidFill>
                  <a:srgbClr val="C00000"/>
                </a:solidFill>
                <a:latin typeface="Source Sans Pro Semibold" pitchFamily="34" charset="0"/>
                <a:ea typeface="Source Sans Pro Semibold" pitchFamily="34" charset="0"/>
              </a:rPr>
              <a:t>д</a:t>
            </a:r>
            <a:r>
              <a:rPr lang="ru-RU" sz="3600" b="1" dirty="0">
                <a:solidFill>
                  <a:srgbClr val="C00000"/>
                </a:solidFill>
                <a:latin typeface="Source Sans Pro Semibold" pitchFamily="34" charset="0"/>
                <a:ea typeface="Source Sans Pro Semibold" pitchFamily="34" charset="0"/>
              </a:rPr>
              <a:t>.</a:t>
            </a:r>
            <a:br>
              <a:rPr lang="ru-RU" sz="3600" b="1" dirty="0">
                <a:solidFill>
                  <a:srgbClr val="C00000"/>
                </a:solidFill>
                <a:latin typeface="Source Sans Pro Semibold" pitchFamily="34" charset="0"/>
                <a:ea typeface="Source Sans Pro Semibold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357718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 язык +Математика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СБО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50000"/>
              </a:spcBef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Учителя: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Белозерцева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М.Л.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Жарая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spcBef>
                <a:spcPct val="50000"/>
              </a:spcBef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rgbClr val="F412A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10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Какой знак надо поставить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вместо точек, чтобы запись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16см 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…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6дм</a:t>
            </a: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стала верной?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60040"/>
            <a:ext cx="8229600" cy="3273227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7200" b="1" dirty="0" smtClean="0">
              <a:solidFill>
                <a:srgbClr val="AD1F1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7200" b="1" dirty="0">
              <a:solidFill>
                <a:srgbClr val="AD1F1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7200" b="1" dirty="0">
              <a:solidFill>
                <a:srgbClr val="AD1F1F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Скругленный прямоугольник 3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1907704" y="3212976"/>
            <a:ext cx="1504181" cy="8595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000"/>
                </a:srgbClr>
              </a:gs>
              <a:gs pos="100000">
                <a:srgbClr val="CCECFF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220072" y="3323270"/>
            <a:ext cx="1432172" cy="9315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000"/>
                </a:srgbClr>
              </a:gs>
              <a:gs pos="100000">
                <a:srgbClr val="CCECFF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411885" y="4869160"/>
            <a:ext cx="1576189" cy="9315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000"/>
                </a:srgbClr>
              </a:gs>
              <a:gs pos="100000">
                <a:srgbClr val="CCECFF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</p:spTree>
    <p:extLst>
      <p:ext uri="{BB962C8B-B14F-4D97-AF65-F5344CB8AC3E}">
        <p14:creationId xmlns="" xmlns:p14="http://schemas.microsoft.com/office/powerpoint/2010/main" val="28554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Какой знак надо поставить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вместо точек, чтобы запись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16 см … 6 </a:t>
            </a:r>
            <a:r>
              <a:rPr lang="ru-RU" sz="3600" b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стала верной?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020" y="2852936"/>
            <a:ext cx="1225958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1" y="3105835"/>
            <a:ext cx="3580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16 см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6 </a:t>
            </a:r>
            <a:r>
              <a:rPr lang="ru-RU" sz="3600" b="1" dirty="0" err="1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дм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27" y="5013176"/>
            <a:ext cx="1524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4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Какое число надо записать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«окошко», чтобы равенство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AD1F1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7дм 4см 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… 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см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стало верным?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4" name="Объект 3">
            <a:hlinkClick r:id="" action="ppaction://macro?name=NET"/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44128" y="2996952"/>
            <a:ext cx="1584176" cy="86409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998"/>
                </a:srgbClr>
              </a:gs>
              <a:gs pos="100000">
                <a:srgbClr val="CCECFF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704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428304" y="4800560"/>
            <a:ext cx="1432173" cy="8595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>
                  <a:alpha val="49001"/>
                </a:srgbClr>
              </a:gs>
              <a:gs pos="50000">
                <a:srgbClr val="F0A22E">
                  <a:alpha val="50000"/>
                </a:srgbClr>
              </a:gs>
              <a:gs pos="100000">
                <a:srgbClr val="CCECFF">
                  <a:alpha val="49001"/>
                </a:srgbClr>
              </a:gs>
            </a:gsLst>
            <a:lin ang="27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7004</a:t>
            </a:r>
          </a:p>
        </p:txBody>
      </p:sp>
      <p:sp>
        <p:nvSpPr>
          <p:cNvPr id="6" name="Скругленный прямоугольник 5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5311370" y="3284984"/>
            <a:ext cx="1504181" cy="8595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000"/>
                </a:srgbClr>
              </a:gs>
              <a:gs pos="100000">
                <a:srgbClr val="CCECFF">
                  <a:alpha val="50000"/>
                </a:srgbClr>
              </a:gs>
            </a:gsLst>
            <a:lin ang="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3557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Какое число надо записать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в «окошко», чтобы равенство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AD1F1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7дм 4см 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= … см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стало верным?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</a:t>
            </a:r>
          </a:p>
          <a:p>
            <a:pPr marL="0" indent="0">
              <a:buNone/>
            </a:pPr>
            <a:endParaRPr lang="ru-RU" sz="3600" b="1" dirty="0">
              <a:solidFill>
                <a:srgbClr val="A5002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7дм 4см 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74см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85184"/>
            <a:ext cx="1524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05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Чему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равна длина ломаной, если длина её звеньев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5см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2см  и  6см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2036240" cy="12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932040" y="3212976"/>
            <a:ext cx="200025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998"/>
                </a:srgbClr>
              </a:gs>
              <a:gs pos="100000">
                <a:srgbClr val="CCECFF">
                  <a:alpha val="50998"/>
                </a:srgbClr>
              </a:gs>
            </a:gsLst>
            <a:lin ang="54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 см</a:t>
            </a:r>
          </a:p>
        </p:txBody>
      </p:sp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2771800" y="4725144"/>
            <a:ext cx="200025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000"/>
                </a:srgbClr>
              </a:gs>
              <a:gs pos="100000">
                <a:srgbClr val="CCECFF">
                  <a:alpha val="50998"/>
                </a:srgbClr>
              </a:gs>
            </a:gsLst>
            <a:lin ang="54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 см</a:t>
            </a:r>
          </a:p>
        </p:txBody>
      </p:sp>
    </p:spTree>
    <p:extLst>
      <p:ext uri="{BB962C8B-B14F-4D97-AF65-F5344CB8AC3E}">
        <p14:creationId xmlns="" xmlns:p14="http://schemas.microsoft.com/office/powerpoint/2010/main" val="404491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Чему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равна длина ломаной, если длина её звеньев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5см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2см  и  6см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5см + 2см + 6см = 13см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89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Сколько </a:t>
            </a: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граммов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килограммах?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260" y="2404884"/>
            <a:ext cx="1619667" cy="121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52" y="2416820"/>
            <a:ext cx="1595065" cy="119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3563888" y="4365104"/>
            <a:ext cx="1800200" cy="11521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000"/>
                </a:srgbClr>
              </a:gs>
              <a:gs pos="50000">
                <a:srgbClr val="CCECFF">
                  <a:alpha val="50999"/>
                </a:srgbClr>
              </a:gs>
              <a:gs pos="100000">
                <a:srgbClr val="F0A22E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40 г</a:t>
            </a:r>
          </a:p>
        </p:txBody>
      </p:sp>
    </p:spTree>
    <p:extLst>
      <p:ext uri="{BB962C8B-B14F-4D97-AF65-F5344CB8AC3E}">
        <p14:creationId xmlns="" xmlns:p14="http://schemas.microsoft.com/office/powerpoint/2010/main" val="17257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/>
          <a:lstStyle/>
          <a:p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Сколько граммов</a:t>
            </a:r>
            <a:r>
              <a:rPr lang="ru-RU" sz="3600" dirty="0">
                <a:solidFill>
                  <a:prstClr val="black"/>
                </a:solidFill>
              </a:rPr>
              <a:t/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килограммах?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4кг = 4000г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085184"/>
            <a:ext cx="1524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37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Какая орфограмма встретилась </a:t>
            </a:r>
            <a:b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словах </a:t>
            </a:r>
            <a:r>
              <a:rPr lang="ru-RU" sz="3600" b="1" u="sng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граммов</a:t>
            </a: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</a:t>
            </a:r>
            <a:r>
              <a:rPr lang="ru-RU" sz="3600" b="1" u="sng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килограммах</a:t>
            </a: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b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(приведите свои примеры)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17257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Какой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знак надо поставить  вместо точек, чтобы запись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8руб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…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180коп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стала верной?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82617"/>
            <a:ext cx="2036240" cy="192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0928"/>
            <a:ext cx="203676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383" y="4365104"/>
            <a:ext cx="2043113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20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86808" cy="1643074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у учащихся умений и навыков счёта, правописание слов при проведении вычислительно-измерительных действий, используемых при технологии приготовления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первых блюд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СБО.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7758138" cy="4125923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Актуализировать знания учащихся 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геометрических фигурах, мерах длины, вычислительных навыках;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Формировать умение при работе с лексическим значением новых слов и терминов, нахождение их в толковом словаре.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Закрепить знания по технологии приготовления первых блюд.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Комбинированный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:(урок-игра ,урок- беседа)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cap="all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етоды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формы: </a:t>
            </a: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бъяснительно-иллюстративный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индивидуальная, фронтальная, групповая.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схемы, презентация, выставка книг, наглядно- иллюстративный, раздаточный материал.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642194"/>
          </a:xfrm>
        </p:spPr>
        <p:txBody>
          <a:bodyPr/>
          <a:lstStyle/>
          <a:p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Какой знак надо поставить  вместо точек, чтобы запись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8руб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180коп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стала верной?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60185"/>
            <a:ext cx="848108" cy="80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2852937"/>
            <a:ext cx="4680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8руб.             180коп.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754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Какое число надо записать 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«окошко», чтобы равенство 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8руб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6коп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= 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…   коп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стало верным?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2036240" cy="120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7404"/>
            <a:ext cx="203676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562550"/>
            <a:ext cx="2043113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78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Какое число надо записать 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 «окошко», чтобы равенство 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8руб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6коп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 =  …   коп.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стало верным?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endParaRPr lang="ru-RU" sz="3600" b="1" dirty="0" smtClean="0">
              <a:solidFill>
                <a:srgbClr val="A5002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8руб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6коп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= </a:t>
            </a:r>
            <a:r>
              <a:rPr lang="ru-RU" sz="3600" b="1" dirty="0" smtClean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806коп</a:t>
            </a:r>
            <a:r>
              <a:rPr lang="ru-RU" sz="3600" b="1" dirty="0">
                <a:solidFill>
                  <a:srgbClr val="A500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sz="3600" b="1" dirty="0">
                <a:solidFill>
                  <a:srgbClr val="4E3B3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1524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50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43050"/>
            <a:ext cx="6552728" cy="462712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, serif"/>
              </a:rPr>
              <a:t>             </a:t>
            </a:r>
            <a:r>
              <a:rPr lang="en-US" sz="2800" b="1" dirty="0" smtClean="0">
                <a:latin typeface="Times New Roman, serif"/>
              </a:rPr>
              <a:t>IV</a:t>
            </a:r>
            <a:r>
              <a:rPr lang="en-US" sz="2800" b="1" dirty="0">
                <a:latin typeface="Times New Roman, serif"/>
              </a:rPr>
              <a:t>. </a:t>
            </a:r>
            <a:r>
              <a:rPr lang="ru-RU" sz="2800" b="1" dirty="0">
                <a:latin typeface="Times New Roman, serif"/>
              </a:rPr>
              <a:t>СБО.</a:t>
            </a:r>
            <a:endParaRPr lang="en-US" sz="2800" dirty="0"/>
          </a:p>
          <a:p>
            <a:pPr marL="0" indent="0">
              <a:buNone/>
            </a:pPr>
            <a:endParaRPr lang="ru-RU" sz="2800" dirty="0">
              <a:latin typeface="Times New Roman, serif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, serif"/>
              </a:rPr>
              <a:t>А </a:t>
            </a:r>
            <a:r>
              <a:rPr lang="ru-RU" sz="2000" dirty="0">
                <a:latin typeface="Times New Roman, serif"/>
              </a:rPr>
              <a:t>мы с вами, ребята</a:t>
            </a:r>
            <a:r>
              <a:rPr lang="ru-RU" sz="2000" dirty="0" smtClean="0">
                <a:latin typeface="Times New Roman, serif"/>
              </a:rPr>
              <a:t>,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, serif"/>
              </a:rPr>
              <a:t> сделаем </a:t>
            </a:r>
            <a:r>
              <a:rPr lang="ru-RU" sz="2000" dirty="0">
                <a:latin typeface="Times New Roman, serif"/>
              </a:rPr>
              <a:t>небольшой </a:t>
            </a:r>
            <a:endParaRPr lang="ru-RU" sz="2000" dirty="0" smtClean="0">
              <a:latin typeface="Times New Roman, serif"/>
            </a:endParaRPr>
          </a:p>
          <a:p>
            <a:pPr marL="0" indent="0">
              <a:buNone/>
            </a:pPr>
            <a:r>
              <a:rPr lang="ru-RU" sz="2000" dirty="0">
                <a:latin typeface="Times New Roman, serif"/>
              </a:rPr>
              <a:t> </a:t>
            </a:r>
            <a:r>
              <a:rPr lang="ru-RU" sz="2000" dirty="0" smtClean="0">
                <a:latin typeface="Times New Roman, serif"/>
              </a:rPr>
              <a:t>экскурс в историю.        </a:t>
            </a:r>
            <a:endParaRPr lang="en-US" sz="2000" dirty="0"/>
          </a:p>
          <a:p>
            <a:pPr marL="0" indent="0">
              <a:buNone/>
            </a:pPr>
            <a:r>
              <a:rPr lang="ru-RU" sz="2000" dirty="0" smtClean="0">
                <a:latin typeface="Times New Roman, serif"/>
              </a:rPr>
              <a:t>  Раньше </a:t>
            </a:r>
            <a:r>
              <a:rPr lang="ru-RU" sz="2000" dirty="0">
                <a:latin typeface="Times New Roman, serif"/>
              </a:rPr>
              <a:t>все жидкие блюда на Руси назывались похлебками. Слово «суп» появилось только в эпоху Петра </a:t>
            </a:r>
            <a:r>
              <a:rPr lang="en-US" sz="2000" dirty="0">
                <a:latin typeface="Times New Roman, serif"/>
              </a:rPr>
              <a:t>I. </a:t>
            </a:r>
            <a:r>
              <a:rPr lang="ru-RU" sz="2000" dirty="0">
                <a:latin typeface="Times New Roman, serif"/>
              </a:rPr>
              <a:t>И до сих пор все первые блюда называют супы. Они очень важны для нашего здоровья</a:t>
            </a:r>
            <a:r>
              <a:rPr lang="ru-RU" sz="2000" dirty="0" smtClean="0">
                <a:latin typeface="Times New Roman, serif"/>
              </a:rPr>
              <a:t>, т.к</a:t>
            </a:r>
            <a:r>
              <a:rPr lang="ru-RU" sz="2000" dirty="0">
                <a:latin typeface="Times New Roman, serif"/>
              </a:rPr>
              <a:t>. улучшают пищеварение. </a:t>
            </a:r>
            <a:r>
              <a:rPr lang="ru-RU" sz="2000" dirty="0" smtClean="0">
                <a:latin typeface="Times New Roman, serif"/>
              </a:rPr>
              <a:t>Существует </a:t>
            </a:r>
            <a:r>
              <a:rPr lang="ru-RU" sz="2000" dirty="0">
                <a:latin typeface="Times New Roman, serif"/>
              </a:rPr>
              <a:t>классификация супов по способу приготовления и температуре подачи.</a:t>
            </a:r>
            <a:endParaRPr lang="en-US" sz="2000" dirty="0"/>
          </a:p>
          <a:p>
            <a:endParaRPr lang="ru-RU" dirty="0"/>
          </a:p>
        </p:txBody>
      </p:sp>
      <p:pic>
        <p:nvPicPr>
          <p:cNvPr id="4" name="Picture 3" descr="C:\Users\Stanislav\Desktop\ИЗОБРАЖЕНИЯ Сжатые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221484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008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35280" cy="1440160"/>
          </a:xfrm>
        </p:spPr>
        <p:txBody>
          <a:bodyPr/>
          <a:lstStyle/>
          <a:p>
            <a:pPr lvl="0" indent="342900" eaLnBrk="0" fontAlgn="base" hangingPunct="0">
              <a:spcAft>
                <a:spcPct val="0"/>
              </a:spcAft>
            </a:pP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Классифицикация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супов по способу приготовления и температуре подачи:     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5017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/>
          </a:p>
        </p:txBody>
      </p:sp>
      <p:pic>
        <p:nvPicPr>
          <p:cNvPr id="2050" name="Picture 2" descr="C:\Users\User\Desktop\супы\img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56084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1622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5" name="Picture 3" descr="C:\Users\User\Desktop\супы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128792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97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7020272" cy="526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648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/>
          </a:p>
        </p:txBody>
      </p:sp>
      <p:pic>
        <p:nvPicPr>
          <p:cNvPr id="4099" name="Picture 3" descr="C:\Users\User\Desktop\супы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73" y="908720"/>
            <a:ext cx="6432715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37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квасе)     </a:t>
            </a:r>
          </a:p>
          <a:p>
            <a:pPr marL="0" lv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User\Desktop\супы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6037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538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супы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714356"/>
            <a:ext cx="7054504" cy="52908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51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ru-RU" sz="3600" b="1" dirty="0">
                <a:solidFill>
                  <a:srgbClr val="1F497D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Рисуем геометрические фигуры глазами.</a:t>
            </a:r>
            <a:endParaRPr lang="ru-RU" dirty="0"/>
          </a:p>
        </p:txBody>
      </p:sp>
      <p:pic>
        <p:nvPicPr>
          <p:cNvPr id="1026" name="Picture 2" descr="C:\Users\User\Desktop\снеговик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141982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43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sz="2800" b="1" dirty="0" smtClean="0"/>
              <a:t>     Словарная работа  (</a:t>
            </a:r>
            <a:r>
              <a:rPr lang="ru-RU" sz="2800" b="1" dirty="0" err="1" smtClean="0"/>
              <a:t>работа</a:t>
            </a:r>
            <a:r>
              <a:rPr lang="ru-RU" sz="2800" b="1" dirty="0" smtClean="0"/>
              <a:t> в группах)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Технология приготовления, </a:t>
            </a:r>
            <a:r>
              <a:rPr lang="ru-RU" sz="2800" b="1" dirty="0" err="1" smtClean="0">
                <a:solidFill>
                  <a:srgbClr val="C00000"/>
                </a:solidFill>
              </a:rPr>
              <a:t>пассерование</a:t>
            </a:r>
            <a:r>
              <a:rPr lang="ru-RU" sz="2800" b="1" dirty="0" smtClean="0">
                <a:solidFill>
                  <a:srgbClr val="C00000"/>
                </a:solidFill>
              </a:rPr>
              <a:t>,     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            рецепт,  рецептура, щи, борщ.</a:t>
            </a:r>
          </a:p>
          <a:p>
            <a:pPr marL="0" indent="0">
              <a:buNone/>
            </a:pPr>
            <a:r>
              <a:rPr lang="ru-RU" sz="2800" dirty="0" smtClean="0"/>
              <a:t>        Если супы заправочные -то чем их заправляют? </a:t>
            </a:r>
          </a:p>
          <a:p>
            <a:pPr marL="0" indent="0">
              <a:buNone/>
            </a:pPr>
            <a:r>
              <a:rPr lang="ru-RU" sz="2800" dirty="0" smtClean="0"/>
              <a:t>             -А какие вы знаете овощи?  </a:t>
            </a:r>
          </a:p>
          <a:p>
            <a:pPr marL="0" indent="0">
              <a:buNone/>
            </a:pPr>
            <a:r>
              <a:rPr lang="ru-RU" sz="2800" dirty="0" smtClean="0"/>
              <a:t>       Ребята читают свои загадки и отгадывают. </a:t>
            </a:r>
            <a:endParaRPr lang="ru-RU" dirty="0"/>
          </a:p>
        </p:txBody>
      </p:sp>
      <p:pic>
        <p:nvPicPr>
          <p:cNvPr id="4" name="Picture 5" descr="C:\Users\Stanislav\Desktop\ИЗОБРАЖЕНИЯ Сжатые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93096"/>
            <a:ext cx="2361084" cy="175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77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392622" cy="5544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1420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282154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Чтобы 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приготовить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щи нужно сделать необходимые покупки и рассчитать, сколько денег надо заплатить за продукты.</a:t>
            </a: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55612102"/>
              </p:ext>
            </p:extLst>
          </p:nvPr>
        </p:nvGraphicFramePr>
        <p:xfrm>
          <a:off x="1475655" y="1844824"/>
          <a:ext cx="5472608" cy="4320480"/>
        </p:xfrm>
        <a:graphic>
          <a:graphicData uri="http://schemas.openxmlformats.org/drawingml/2006/table">
            <a:tbl>
              <a:tblPr/>
              <a:tblGrid>
                <a:gridCol w="1299251"/>
                <a:gridCol w="1496109"/>
                <a:gridCol w="1505952"/>
                <a:gridCol w="1171296"/>
              </a:tblGrid>
              <a:tr h="653800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solidFill>
                            <a:srgbClr val="7030A0"/>
                          </a:solidFill>
                          <a:effectLst/>
                        </a:rPr>
                        <a:t>Продукт</a:t>
                      </a:r>
                      <a:endParaRPr lang="ru-RU" sz="15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solidFill>
                            <a:srgbClr val="7030A0"/>
                          </a:solidFill>
                          <a:effectLst/>
                        </a:rPr>
                        <a:t>Сколько нужно семье</a:t>
                      </a:r>
                      <a:endParaRPr lang="ru-RU" sz="15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solidFill>
                            <a:srgbClr val="7030A0"/>
                          </a:solidFill>
                          <a:effectLst/>
                        </a:rPr>
                        <a:t>Цена за 1 кг (р).</a:t>
                      </a:r>
                      <a:endParaRPr lang="ru-RU" sz="15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solidFill>
                            <a:srgbClr val="7030A0"/>
                          </a:solidFill>
                          <a:effectLst/>
                        </a:rPr>
                        <a:t>Сумма</a:t>
                      </a:r>
                      <a:endParaRPr lang="ru-RU" sz="15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174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effectLst/>
                        </a:rPr>
                        <a:t>Капуста 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effectLst/>
                        </a:rPr>
                        <a:t>500</a:t>
                      </a:r>
                      <a:endParaRPr lang="ru-RU" sz="1500" dirty="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>
                          <a:effectLst/>
                        </a:rPr>
                        <a:t>10 руб.</a:t>
                      </a:r>
                      <a:endParaRPr lang="ru-RU" sz="150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>
                          <a:effectLst/>
                        </a:rPr>
                        <a:t/>
                      </a:r>
                      <a:br>
                        <a:rPr lang="ru-RU" sz="1500">
                          <a:effectLst/>
                        </a:rPr>
                      </a:br>
                      <a:endParaRPr lang="ru-RU" sz="150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174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effectLst/>
                        </a:rPr>
                        <a:t>Морковь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effectLst/>
                        </a:rPr>
                        <a:t>100</a:t>
                      </a:r>
                      <a:endParaRPr lang="ru-RU" sz="1500" dirty="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>
                          <a:effectLst/>
                        </a:rPr>
                        <a:t>10 руб.</a:t>
                      </a:r>
                      <a:endParaRPr lang="ru-RU" sz="150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>
                          <a:effectLst/>
                        </a:rPr>
                        <a:t/>
                      </a:r>
                      <a:br>
                        <a:rPr lang="ru-RU" sz="1500">
                          <a:effectLst/>
                        </a:rPr>
                      </a:br>
                      <a:endParaRPr lang="ru-RU" sz="150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174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effectLst/>
                        </a:rPr>
                        <a:t>Картофель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effectLst/>
                        </a:rPr>
                        <a:t>500</a:t>
                      </a:r>
                      <a:endParaRPr lang="ru-RU" sz="1500" dirty="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>
                          <a:effectLst/>
                        </a:rPr>
                        <a:t>20 руб.</a:t>
                      </a:r>
                      <a:endParaRPr lang="ru-RU" sz="150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>
                          <a:effectLst/>
                        </a:rPr>
                        <a:t/>
                      </a:r>
                      <a:br>
                        <a:rPr lang="ru-RU" sz="1500">
                          <a:effectLst/>
                        </a:rPr>
                      </a:br>
                      <a:endParaRPr lang="ru-RU" sz="150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174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effectLst/>
                        </a:rPr>
                        <a:t>Лук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effectLst/>
                        </a:rPr>
                        <a:t>100</a:t>
                      </a:r>
                      <a:endParaRPr lang="ru-RU" sz="1500" dirty="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effectLst/>
                        </a:rPr>
                        <a:t>10 руб.</a:t>
                      </a:r>
                      <a:endParaRPr lang="ru-RU" sz="1500" dirty="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dirty="0">
                          <a:effectLst/>
                        </a:rPr>
                        <a:t/>
                      </a:r>
                      <a:br>
                        <a:rPr lang="ru-RU" sz="1500" dirty="0">
                          <a:effectLst/>
                        </a:rPr>
                      </a:br>
                      <a:endParaRPr lang="ru-RU" sz="1500" dirty="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174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solidFill>
                            <a:srgbClr val="C00000"/>
                          </a:solidFill>
                          <a:effectLst/>
                        </a:rPr>
                        <a:t>Помидоры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>
                          <a:effectLst/>
                        </a:rPr>
                        <a:t>100</a:t>
                      </a:r>
                      <a:endParaRPr lang="ru-RU" sz="150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effectLst/>
                        </a:rPr>
                        <a:t>30 руб.</a:t>
                      </a:r>
                      <a:endParaRPr lang="ru-RU" sz="1500" dirty="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>
                          <a:effectLst/>
                        </a:rPr>
                        <a:t/>
                      </a:r>
                      <a:br>
                        <a:rPr lang="ru-RU" sz="1500">
                          <a:effectLst/>
                        </a:rPr>
                      </a:br>
                      <a:endParaRPr lang="ru-RU" sz="1500"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10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sz="1500" b="1" dirty="0">
                          <a:effectLst/>
                        </a:rPr>
                        <a:t>Ответ: …… </a:t>
                      </a:r>
                      <a:r>
                        <a:rPr lang="ru-RU" sz="1500" b="0" dirty="0">
                          <a:solidFill>
                            <a:srgbClr val="7030A0"/>
                          </a:solidFill>
                          <a:effectLst/>
                        </a:rPr>
                        <a:t>рублей заплатили за продукты</a:t>
                      </a:r>
                      <a:endParaRPr lang="ru-RU" sz="1500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1355" marR="31355" marT="31355" marB="3135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935163" y="1966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354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Чтобы приготовить щи нужно сделать необходимые покупки и рассчитать, сколько денег надо заплатить за продукты.</a:t>
            </a:r>
            <a:br>
              <a:rPr lang="ru-RU" sz="28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81013020"/>
              </p:ext>
            </p:extLst>
          </p:nvPr>
        </p:nvGraphicFramePr>
        <p:xfrm>
          <a:off x="1403648" y="2060848"/>
          <a:ext cx="5762203" cy="3885556"/>
        </p:xfrm>
        <a:graphic>
          <a:graphicData uri="http://schemas.openxmlformats.org/drawingml/2006/table">
            <a:tbl>
              <a:tblPr/>
              <a:tblGrid>
                <a:gridCol w="1368005"/>
                <a:gridCol w="1575279"/>
                <a:gridCol w="1585642"/>
                <a:gridCol w="1233277"/>
              </a:tblGrid>
              <a:tr h="901270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solidFill>
                            <a:srgbClr val="7030A0"/>
                          </a:solidFill>
                          <a:effectLst/>
                        </a:rPr>
                        <a:t>Продукт</a:t>
                      </a:r>
                      <a:endParaRPr lang="ru-RU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solidFill>
                            <a:srgbClr val="7030A0"/>
                          </a:solidFill>
                          <a:effectLst/>
                        </a:rPr>
                        <a:t>Сколько нужно семье</a:t>
                      </a:r>
                      <a:endParaRPr lang="ru-RU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solidFill>
                            <a:srgbClr val="7030A0"/>
                          </a:solidFill>
                          <a:effectLst/>
                        </a:rPr>
                        <a:t>Цена за 1 кг (р).</a:t>
                      </a:r>
                      <a:endParaRPr lang="ru-RU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solidFill>
                            <a:srgbClr val="7030A0"/>
                          </a:solidFill>
                          <a:effectLst/>
                        </a:rPr>
                        <a:t>Сумма</a:t>
                      </a:r>
                      <a:endParaRPr lang="ru-RU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81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/>
                        </a:rPr>
                        <a:t>Капуста </a:t>
                      </a:r>
                      <a:endParaRPr lang="ru-RU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500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10 руб.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5 руб.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81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/>
                        </a:rPr>
                        <a:t>Морковь</a:t>
                      </a:r>
                      <a:endParaRPr lang="ru-RU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effectLst/>
                        </a:rPr>
                        <a:t>100</a:t>
                      </a:r>
                      <a:endParaRPr lang="ru-RU" dirty="0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10 руб.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1 руб.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81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/>
                        </a:rPr>
                        <a:t>Картофель</a:t>
                      </a:r>
                      <a:endParaRPr lang="ru-RU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500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20 руб.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10 руб.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81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/>
                        </a:rPr>
                        <a:t>Лук</a:t>
                      </a:r>
                      <a:endParaRPr lang="ru-RU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100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10 руб.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1 руб.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81"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solidFill>
                            <a:srgbClr val="C00000"/>
                          </a:solidFill>
                          <a:effectLst/>
                        </a:rPr>
                        <a:t>Помидоры</a:t>
                      </a:r>
                      <a:endParaRPr lang="ru-RU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100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30 руб.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>
                          <a:effectLst/>
                        </a:rPr>
                        <a:t>3 руб.</a:t>
                      </a:r>
                      <a:endParaRPr lang="ru-RU"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81">
                <a:tc gridSpan="4">
                  <a:txBody>
                    <a:bodyPr/>
                    <a:lstStyle/>
                    <a:p>
                      <a:pPr algn="ctr" rtl="0">
                        <a:lnSpc>
                          <a:spcPct val="120000"/>
                        </a:lnSpc>
                      </a:pPr>
                      <a:r>
                        <a:rPr lang="ru-RU" b="1" dirty="0">
                          <a:effectLst/>
                        </a:rPr>
                        <a:t>Ответ: 20 </a:t>
                      </a:r>
                      <a:r>
                        <a:rPr lang="ru-RU" b="0" dirty="0">
                          <a:solidFill>
                            <a:srgbClr val="7030A0"/>
                          </a:solidFill>
                          <a:effectLst/>
                        </a:rPr>
                        <a:t>рублей заплатили за </a:t>
                      </a:r>
                      <a:r>
                        <a:rPr lang="ru-RU" b="0" dirty="0" smtClean="0">
                          <a:solidFill>
                            <a:srgbClr val="7030A0"/>
                          </a:solidFill>
                          <a:effectLst/>
                        </a:rPr>
                        <a:t>продукты.</a:t>
                      </a:r>
                      <a:endParaRPr lang="ru-RU" dirty="0">
                        <a:solidFill>
                          <a:srgbClr val="7030A0"/>
                        </a:solidFill>
                        <a:effectLst/>
                      </a:endParaRPr>
                    </a:p>
                  </a:txBody>
                  <a:tcPr marL="38100" marR="38100" marT="38100" marB="381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2125" y="2279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47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/>
          <a:lstStyle/>
          <a:p>
            <a:r>
              <a:rPr lang="ru-RU" sz="4000" dirty="0" smtClean="0"/>
              <a:t>Что вы можете сказать</a:t>
            </a:r>
            <a:br>
              <a:rPr lang="ru-RU" sz="4000" dirty="0" smtClean="0"/>
            </a:br>
            <a:r>
              <a:rPr lang="ru-RU" sz="4000" dirty="0" smtClean="0"/>
              <a:t> про слова, которые обозначают продукты для приготовления </a:t>
            </a:r>
            <a:br>
              <a:rPr lang="ru-RU" sz="4000" dirty="0" smtClean="0"/>
            </a:br>
            <a:r>
              <a:rPr lang="ru-RU" sz="4000" dirty="0" smtClean="0"/>
              <a:t>первых блюд?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К.пуста, </a:t>
            </a:r>
            <a:r>
              <a:rPr lang="ru-RU" dirty="0" err="1" smtClean="0">
                <a:solidFill>
                  <a:srgbClr val="C00000"/>
                </a:solidFill>
              </a:rPr>
              <a:t>к.ртоф.ль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п.м.дор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err="1" smtClean="0">
                <a:solidFill>
                  <a:srgbClr val="C00000"/>
                </a:solidFill>
              </a:rPr>
              <a:t>м.рковь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(записать слова в тетрадь,</a:t>
            </a:r>
            <a:br>
              <a:rPr lang="ru-RU" sz="2400" dirty="0" smtClean="0"/>
            </a:br>
            <a:r>
              <a:rPr lang="ru-RU" sz="2400" dirty="0" smtClean="0"/>
              <a:t> вставить пропущенные буквы)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30425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V</a:t>
            </a:r>
            <a:r>
              <a:rPr lang="en-US" b="1" dirty="0"/>
              <a:t>I</a:t>
            </a:r>
            <a:r>
              <a:rPr lang="ru-RU" b="1" dirty="0"/>
              <a:t>. СБО</a:t>
            </a:r>
            <a:r>
              <a:rPr lang="ru-RU" b="1" dirty="0" smtClean="0"/>
              <a:t>.    </a:t>
            </a:r>
            <a:r>
              <a:rPr lang="ru-RU" sz="2400" dirty="0" smtClean="0"/>
              <a:t> </a:t>
            </a:r>
            <a:r>
              <a:rPr lang="ru-RU" sz="2400" dirty="0"/>
              <a:t>Ребята, на кухне надо обязательно </a:t>
            </a: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соблюдать   технику </a:t>
            </a:r>
            <a:r>
              <a:rPr lang="ru-RU" sz="2400" dirty="0"/>
              <a:t>безопасности.</a:t>
            </a:r>
            <a:endParaRPr lang="en-US" sz="2400" dirty="0"/>
          </a:p>
          <a:p>
            <a:endParaRPr lang="ru-RU" dirty="0"/>
          </a:p>
        </p:txBody>
      </p:sp>
      <p:pic>
        <p:nvPicPr>
          <p:cNvPr id="8195" name="Picture 3" descr="C:\Users\User\Desktop\супы\img10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80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       VII</a:t>
            </a:r>
            <a:r>
              <a:rPr lang="ru-RU" b="1" dirty="0"/>
              <a:t>. Рефлексия.</a:t>
            </a:r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2800" dirty="0" smtClean="0"/>
              <a:t>-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-Ребята</a:t>
            </a:r>
            <a:r>
              <a:rPr lang="ru-RU" sz="2800" dirty="0"/>
              <a:t>, что нового и полезного для себя вы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узнали </a:t>
            </a:r>
            <a:r>
              <a:rPr lang="ru-RU" sz="2800" dirty="0"/>
              <a:t>на уроке?</a:t>
            </a:r>
          </a:p>
          <a:p>
            <a:pPr marL="0" indent="0">
              <a:buNone/>
            </a:pPr>
            <a:r>
              <a:rPr lang="ru-RU" sz="2800" dirty="0" smtClean="0"/>
              <a:t>     - </a:t>
            </a:r>
            <a:r>
              <a:rPr lang="ru-RU" sz="2800" dirty="0"/>
              <a:t>Почему надо обязательно есть первые блюда?</a:t>
            </a:r>
          </a:p>
          <a:p>
            <a:pPr marL="0" indent="0">
              <a:buNone/>
            </a:pPr>
            <a:r>
              <a:rPr lang="ru-RU" sz="2800" dirty="0" smtClean="0"/>
              <a:t>         - </a:t>
            </a:r>
            <a:r>
              <a:rPr lang="ru-RU" sz="2800" dirty="0"/>
              <a:t>О каких супах мы говорили сегодня? </a:t>
            </a:r>
            <a:r>
              <a:rPr lang="ru-RU" sz="2800" dirty="0" smtClean="0"/>
              <a:t> 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-</a:t>
            </a:r>
            <a:r>
              <a:rPr lang="ru-RU" sz="2800" dirty="0"/>
              <a:t>Без </a:t>
            </a:r>
            <a:r>
              <a:rPr lang="ru-RU" sz="2800" dirty="0" smtClean="0"/>
              <a:t>какой науки </a:t>
            </a:r>
            <a:r>
              <a:rPr lang="ru-RU" sz="2800" dirty="0"/>
              <a:t>не обойтись, чтобы рассчитать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количество </a:t>
            </a:r>
            <a:r>
              <a:rPr lang="ru-RU" sz="2800" dirty="0"/>
              <a:t>продуктов, их вес и стоимость</a:t>
            </a:r>
            <a:r>
              <a:rPr lang="ru-RU" sz="2800" dirty="0" smtClean="0"/>
              <a:t>?</a:t>
            </a:r>
          </a:p>
          <a:p>
            <a:pPr marL="0" indent="0">
              <a:buNone/>
            </a:pPr>
            <a:r>
              <a:rPr lang="ru-RU" sz="2800" dirty="0" smtClean="0"/>
              <a:t>          -О правописании каких новых</a:t>
            </a:r>
          </a:p>
          <a:p>
            <a:pPr marL="0" indent="0">
              <a:buNone/>
            </a:pPr>
            <a:r>
              <a:rPr lang="ru-RU" sz="2800" dirty="0" smtClean="0"/>
              <a:t>            слов вы узнали сегодня?</a:t>
            </a:r>
            <a:endParaRPr lang="ru-RU" sz="2800" dirty="0"/>
          </a:p>
          <a:p>
            <a:endParaRPr lang="ru-RU" sz="2800" dirty="0"/>
          </a:p>
          <a:p>
            <a:pPr marL="0" indent="0">
              <a:buNone/>
            </a:pPr>
            <a:r>
              <a:rPr lang="ru-RU" dirty="0" smtClean="0"/>
              <a:t>      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1524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562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VIII.  Итог. Оценки.</a:t>
            </a:r>
            <a:br>
              <a:rPr lang="ru-RU" b="1" dirty="0"/>
            </a:br>
            <a:endParaRPr lang="ru-RU" dirty="0"/>
          </a:p>
        </p:txBody>
      </p:sp>
      <p:pic>
        <p:nvPicPr>
          <p:cNvPr id="9218" name="Picture 2" descr="C:\Users\User\Desktop\супы\im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91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b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60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СПАСИБО </a:t>
            </a:r>
            <a:r>
              <a:rPr lang="ru-RU" sz="6000" b="1" i="1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6000" b="1" i="1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60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</a:t>
            </a:r>
            <a:r>
              <a:rPr lang="ru-RU" sz="6000" b="1" i="1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6000" b="1" i="1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6000" b="1" i="1" cap="all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ВНИМАНИЕ</a:t>
            </a:r>
            <a:r>
              <a:rPr lang="ru-RU" sz="6000" b="1" i="1" cap="all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!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64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81236"/>
            <a:ext cx="5915000" cy="1143000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Сколько треугольников</a:t>
            </a:r>
            <a:b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изображено 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рисунке?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4" name="Picture 17" descr="C:\Users\Stanislav\Desktop\ИЗОБРАЖЕНИЯ Сжатые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17335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0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4671987" cy="250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660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Как </a:t>
            </a: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можно назвать одним словом 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все  фигуры, изображенные на рисунке?</a:t>
            </a:r>
            <a:br>
              <a:rPr lang="ru-RU" sz="36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5750">
            <a:off x="5044056" y="4279378"/>
            <a:ext cx="1864614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38" y="4365103"/>
            <a:ext cx="124936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3"/>
            <a:ext cx="13906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er\Desktop\многоугольники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4" y="2060848"/>
            <a:ext cx="6502732" cy="4065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50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Найдите среди этих слов, </a:t>
            </a:r>
            <a:br>
              <a:rPr lang="ru-RU" sz="4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понятия, обозначающие меры длины.</a:t>
            </a:r>
            <a:br>
              <a:rPr lang="ru-RU" sz="4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1524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3600" b="1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Сантиметр, три, тридцать,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пятнадцать,  дециметр.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98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Сантиметр, дециметр.</a:t>
            </a:r>
            <a:b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1524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Проверьте написание этих слов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 словарю, запишите в тетрадь 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98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40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Сколько  сантиметров</a:t>
            </a:r>
            <a:br>
              <a:rPr lang="ru-RU" sz="40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содержится  в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3дм</a:t>
            </a:r>
            <a:r>
              <a:rPr lang="ru-RU" sz="40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br>
              <a:rPr lang="ru-RU" sz="4000" b="1" dirty="0">
                <a:solidFill>
                  <a:srgbClr val="333399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dirty="0"/>
          </a:p>
        </p:txBody>
      </p:sp>
      <p:sp>
        <p:nvSpPr>
          <p:cNvPr id="4" name="Скругленный прямоугольник 3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1691680" y="2060848"/>
            <a:ext cx="2286000" cy="1500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000"/>
                </a:srgbClr>
              </a:gs>
              <a:gs pos="100000">
                <a:srgbClr val="CCECFF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300 см</a:t>
            </a:r>
          </a:p>
        </p:txBody>
      </p:sp>
      <p:sp>
        <p:nvSpPr>
          <p:cNvPr id="5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5004048" y="2492896"/>
            <a:ext cx="2286000" cy="13573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000"/>
                </a:srgbClr>
              </a:gs>
              <a:gs pos="100000">
                <a:srgbClr val="CCECFF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3000 см</a:t>
            </a:r>
          </a:p>
        </p:txBody>
      </p:sp>
      <p:sp>
        <p:nvSpPr>
          <p:cNvPr id="6" name="Скругленный прямоугольник 5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2483768" y="4365104"/>
            <a:ext cx="2271713" cy="1363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0A22E">
                  <a:alpha val="50998"/>
                </a:srgbClr>
              </a:gs>
              <a:gs pos="100000">
                <a:srgbClr val="CCECFF">
                  <a:alpha val="50000"/>
                </a:srgbClr>
              </a:gs>
            </a:gsLst>
            <a:lin ang="5400000" scaled="1"/>
          </a:gradFill>
          <a:ln w="38100" cmpd="dbl" algn="ctr">
            <a:solidFill>
              <a:srgbClr val="F0A22E"/>
            </a:solidFill>
            <a:round/>
            <a:headEnd/>
            <a:tailEnd/>
          </a:ln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rgbClr val="AD1F1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 см</a:t>
            </a:r>
          </a:p>
        </p:txBody>
      </p:sp>
    </p:spTree>
    <p:extLst>
      <p:ext uri="{BB962C8B-B14F-4D97-AF65-F5344CB8AC3E}">
        <p14:creationId xmlns="" xmlns:p14="http://schemas.microsoft.com/office/powerpoint/2010/main" val="7172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Сколько  сантиметров</a:t>
            </a:r>
            <a:br>
              <a:rPr lang="ru-RU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        содержится  в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3дм</a:t>
            </a:r>
            <a:r>
              <a:rPr lang="ru-RU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4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3дм = 30см 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1524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98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691</Words>
  <Application>Microsoft Office PowerPoint</Application>
  <PresentationFormat>Экран (4:3)</PresentationFormat>
  <Paragraphs>165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Правописание чисел, используемых при измерении и технологии приготовления первых блюд.  </vt:lpstr>
      <vt:lpstr>      Цель:формирование  у учащихся умений и навыков счёта, правописание слов при проведении вычислительно-измерительных действий, используемых при технологии приготовления первых блюд   на уроке СБО.</vt:lpstr>
      <vt:lpstr>Рисуем геометрические фигуры глазами.</vt:lpstr>
      <vt:lpstr>Сколько треугольников изображено на рисунке?</vt:lpstr>
      <vt:lpstr>     Как можно назвать одним словом  все  фигуры, изображенные на рисунке? </vt:lpstr>
      <vt:lpstr>Найдите среди этих слов,  понятия, обозначающие меры длины.            </vt:lpstr>
      <vt:lpstr> Сантиметр, дециметр. </vt:lpstr>
      <vt:lpstr>Сколько  сантиметров           содержится  в  3дм? </vt:lpstr>
      <vt:lpstr>Сколько  сантиметров           содержится  в  3дм? </vt:lpstr>
      <vt:lpstr>Какой знак надо поставить           вместо точек, чтобы запись   16см … 6дм  стала верной? </vt:lpstr>
      <vt:lpstr>Какой знак надо поставить           вместо точек, чтобы запись   16 см … 6 дм  стала верной? </vt:lpstr>
      <vt:lpstr>Какое число надо записать      в «окошко», чтобы равенство   7дм 4см = … см стало верным? </vt:lpstr>
      <vt:lpstr>Какое число надо записать      в «окошко», чтобы равенство   7дм 4см = … см стало верным? </vt:lpstr>
      <vt:lpstr>     Чему равна длина ломаной, если длина её звеньев    5см,  2см  и  6см? </vt:lpstr>
      <vt:lpstr>      Чему равна длина ломаной, если длина её звеньев    5см,  2см  и  6см? </vt:lpstr>
      <vt:lpstr>Сколько граммов в 4 килограммах? </vt:lpstr>
      <vt:lpstr>Сколько граммов в 4 килограммах? </vt:lpstr>
      <vt:lpstr>  Какая орфограмма встретилась  в словах граммов  и килограммах?  (приведите свои примеры) </vt:lpstr>
      <vt:lpstr>     Какой знак надо поставить  вместо точек, чтобы запись  8руб. … 180коп. стала верной? </vt:lpstr>
      <vt:lpstr>Какой знак надо поставить  вместо точек, чтобы запись  8руб. … 180коп. стала верной? </vt:lpstr>
      <vt:lpstr>Какое число надо записать  в «окошко», чтобы равенство  8руб. 6коп. =  …   коп.  стало верным?</vt:lpstr>
      <vt:lpstr>Какое число надо записать  в «окошко», чтобы равенство  8руб. 6коп. =  …   коп.  стало верным?</vt:lpstr>
      <vt:lpstr>Слайд 23</vt:lpstr>
      <vt:lpstr>Классифицикация супов по способу приготовления и температуре подачи:             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Чтобы приготовить щи нужно сделать необходимые покупки и рассчитать, сколько денег надо заплатить за продукты. </vt:lpstr>
      <vt:lpstr>Чтобы приготовить щи нужно сделать необходимые покупки и рассчитать, сколько денег надо заплатить за продукты. </vt:lpstr>
      <vt:lpstr>Что вы можете сказать  про слова, которые обозначают продукты для приготовления  первых блюд? К.пуста, к.ртоф.ль, п.м.дор, м.рковь.  (записать слова в тетрадь,  вставить пропущенные буквы)</vt:lpstr>
      <vt:lpstr> </vt:lpstr>
      <vt:lpstr>Слайд 36</vt:lpstr>
      <vt:lpstr>VIII.  Итог. Оценки. 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Пасхальный</dc:title>
  <dc:creator>Фокина Лидия Петровна</dc:creator>
  <cp:keywords>Шаблон презентации</cp:keywords>
  <cp:lastModifiedBy>Зам</cp:lastModifiedBy>
  <cp:revision>63</cp:revision>
  <dcterms:created xsi:type="dcterms:W3CDTF">2017-02-23T13:11:39Z</dcterms:created>
  <dcterms:modified xsi:type="dcterms:W3CDTF">2020-06-09T05:53:47Z</dcterms:modified>
</cp:coreProperties>
</file>